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8" r:id="rId5"/>
    <p:sldId id="294" r:id="rId6"/>
    <p:sldId id="333" r:id="rId7"/>
    <p:sldId id="259" r:id="rId8"/>
    <p:sldId id="295" r:id="rId9"/>
    <p:sldId id="309" r:id="rId10"/>
    <p:sldId id="260" r:id="rId11"/>
    <p:sldId id="293" r:id="rId12"/>
    <p:sldId id="296" r:id="rId13"/>
    <p:sldId id="313" r:id="rId14"/>
    <p:sldId id="263" r:id="rId15"/>
    <p:sldId id="336" r:id="rId16"/>
    <p:sldId id="297" r:id="rId17"/>
    <p:sldId id="298" r:id="rId18"/>
    <p:sldId id="310" r:id="rId19"/>
    <p:sldId id="311" r:id="rId20"/>
    <p:sldId id="312" r:id="rId21"/>
    <p:sldId id="265" r:id="rId22"/>
    <p:sldId id="269" r:id="rId23"/>
    <p:sldId id="270" r:id="rId24"/>
    <p:sldId id="335" r:id="rId25"/>
    <p:sldId id="304" r:id="rId26"/>
    <p:sldId id="332" r:id="rId27"/>
    <p:sldId id="320" r:id="rId28"/>
    <p:sldId id="267" r:id="rId29"/>
    <p:sldId id="271" r:id="rId30"/>
    <p:sldId id="272" r:id="rId31"/>
    <p:sldId id="273" r:id="rId32"/>
    <p:sldId id="274" r:id="rId33"/>
    <p:sldId id="276" r:id="rId34"/>
    <p:sldId id="323" r:id="rId35"/>
    <p:sldId id="314" r:id="rId36"/>
    <p:sldId id="315" r:id="rId37"/>
    <p:sldId id="316" r:id="rId38"/>
    <p:sldId id="324" r:id="rId39"/>
    <p:sldId id="325" r:id="rId40"/>
    <p:sldId id="318" r:id="rId41"/>
    <p:sldId id="319" r:id="rId42"/>
    <p:sldId id="289" r:id="rId43"/>
    <p:sldId id="307" r:id="rId44"/>
    <p:sldId id="338" r:id="rId45"/>
    <p:sldId id="334" r:id="rId46"/>
    <p:sldId id="277" r:id="rId47"/>
    <p:sldId id="301" r:id="rId48"/>
    <p:sldId id="286" r:id="rId49"/>
    <p:sldId id="317" r:id="rId50"/>
    <p:sldId id="326" r:id="rId51"/>
    <p:sldId id="300" r:id="rId52"/>
    <p:sldId id="327" r:id="rId53"/>
    <p:sldId id="339" r:id="rId54"/>
    <p:sldId id="328" r:id="rId55"/>
    <p:sldId id="329" r:id="rId56"/>
    <p:sldId id="330" r:id="rId57"/>
    <p:sldId id="331" r:id="rId58"/>
    <p:sldId id="278" r:id="rId59"/>
    <p:sldId id="302" r:id="rId60"/>
    <p:sldId id="287" r:id="rId61"/>
    <p:sldId id="279" r:id="rId62"/>
    <p:sldId id="280" r:id="rId63"/>
    <p:sldId id="291" r:id="rId64"/>
    <p:sldId id="290" r:id="rId65"/>
    <p:sldId id="340" r:id="rId66"/>
    <p:sldId id="288" r:id="rId67"/>
    <p:sldId id="281" r:id="rId68"/>
    <p:sldId id="303" r:id="rId69"/>
    <p:sldId id="341" r:id="rId70"/>
    <p:sldId id="342" r:id="rId71"/>
    <p:sldId id="282" r:id="rId72"/>
    <p:sldId id="305" r:id="rId73"/>
    <p:sldId id="292" r:id="rId74"/>
    <p:sldId id="283" r:id="rId75"/>
    <p:sldId id="308" r:id="rId76"/>
    <p:sldId id="284" r:id="rId77"/>
    <p:sldId id="299" r:id="rId78"/>
    <p:sldId id="337" r:id="rId79"/>
    <p:sldId id="321" r:id="rId80"/>
    <p:sldId id="285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DE3B3"/>
    <a:srgbClr val="FDEFB5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24" autoAdjust="0"/>
    <p:restoredTop sz="94660"/>
  </p:normalViewPr>
  <p:slideViewPr>
    <p:cSldViewPr>
      <p:cViewPr varScale="1">
        <p:scale>
          <a:sx n="64" d="100"/>
          <a:sy n="64" d="100"/>
        </p:scale>
        <p:origin x="-17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95000"/>
              </a:schemeClr>
            </a:gs>
            <a:gs pos="53000">
              <a:schemeClr val="accent1">
                <a:tint val="44500"/>
                <a:satMod val="160000"/>
                <a:alpha val="35000"/>
              </a:schemeClr>
            </a:gs>
            <a:gs pos="100000">
              <a:schemeClr val="accent1">
                <a:tint val="23500"/>
                <a:satMod val="160000"/>
                <a:alpha val="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EA6CA-A68B-47CD-A356-BD8DBDF14027}" type="datetimeFigureOut">
              <a:rPr lang="ru-RU" smtClean="0"/>
              <a:pPr/>
              <a:t>07.02.2013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7F727-0DE7-4C09-908F-D7A4326A11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3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7" Type="http://schemas.openxmlformats.org/officeDocument/2006/relationships/image" Target="../media/image219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03.png"/><Relationship Id="rId7" Type="http://schemas.openxmlformats.org/officeDocument/2006/relationships/image" Target="../media/image226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jpeg"/><Relationship Id="rId5" Type="http://schemas.openxmlformats.org/officeDocument/2006/relationships/image" Target="../media/image71.jpe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40.jpeg"/><Relationship Id="rId4" Type="http://schemas.openxmlformats.org/officeDocument/2006/relationships/image" Target="../media/image1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ezunovaA\Рабочий стол\пошив обуви\sapozhnik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214422"/>
            <a:ext cx="3114675" cy="3170237"/>
          </a:xfrm>
          <a:prstGeom prst="rect">
            <a:avLst/>
          </a:prstGeom>
          <a:noFill/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500042"/>
            <a:ext cx="6858000" cy="928687"/>
          </a:xfrm>
        </p:spPr>
        <p:txBody>
          <a:bodyPr rtlCol="0">
            <a:normAutofit fontScale="77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>
                <a:solidFill>
                  <a:schemeClr val="tx2"/>
                </a:solidFill>
              </a:rPr>
              <a:t>Профессиональная косметика для изделий из кожи 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 </a:t>
            </a:r>
            <a:endParaRPr lang="ru-RU" b="1" dirty="0"/>
          </a:p>
        </p:txBody>
      </p: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1115616" y="4941168"/>
            <a:ext cx="6278562" cy="1398588"/>
            <a:chOff x="142829" y="6143636"/>
            <a:chExt cx="6278159" cy="1398589"/>
          </a:xfrm>
        </p:grpSpPr>
        <p:pic>
          <p:nvPicPr>
            <p:cNvPr id="8" name="Picture 3" descr="\\Fileserver-1\рабочие папки\Отдел - Маркетинг\TARRAGO\ЛОГО\Logo Tarragу 201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29066" y="6500826"/>
              <a:ext cx="2491922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C:\Documents and Settings\GontarukI\Рабочий стол\Рисунок1.png"/>
            <p:cNvPicPr>
              <a:picLocks noChangeAspect="1" noChangeArrowheads="1"/>
            </p:cNvPicPr>
            <p:nvPr/>
          </p:nvPicPr>
          <p:blipFill>
            <a:blip r:embed="rId4" cstate="print"/>
            <a:srcRect t="56317"/>
            <a:stretch>
              <a:fillRect/>
            </a:stretch>
          </p:blipFill>
          <p:spPr bwMode="auto">
            <a:xfrm>
              <a:off x="142852" y="6143636"/>
              <a:ext cx="2773362" cy="1163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 descr="\\Fileserver-1\рабочие папки\Отдел - Маркетинг\ЛОГОТИПЫ\logoavel.tif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14620" y="6286512"/>
              <a:ext cx="1079500" cy="1255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7" descr="C:\Documents and Settings\GontarukI\Рабочий стол\Рисунок1.png"/>
            <p:cNvPicPr>
              <a:picLocks noChangeAspect="1" noChangeArrowheads="1"/>
            </p:cNvPicPr>
            <p:nvPr/>
          </p:nvPicPr>
          <p:blipFill>
            <a:blip r:embed="rId4" cstate="print"/>
            <a:srcRect t="56317"/>
            <a:stretch>
              <a:fillRect/>
            </a:stretch>
          </p:blipFill>
          <p:spPr bwMode="auto">
            <a:xfrm>
              <a:off x="142829" y="6143657"/>
              <a:ext cx="2773362" cy="1163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3563888" y="4581128"/>
            <a:ext cx="141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мастера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428604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</p:txBody>
      </p:sp>
      <p:pic>
        <p:nvPicPr>
          <p:cNvPr id="3" name="Picture 16" descr="F:\Фото профсерии\для буклета\Avel\hussar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928802"/>
            <a:ext cx="2500330" cy="445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1700808"/>
            <a:ext cx="111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HUSSARD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165304"/>
            <a:ext cx="4106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4774, флакон 500 мл., бесцветный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700808"/>
            <a:ext cx="183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Порошок-пудра</a:t>
            </a:r>
            <a:r>
              <a:rPr lang="ru-RU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/>
          </a:p>
        </p:txBody>
      </p:sp>
      <p:pic>
        <p:nvPicPr>
          <p:cNvPr id="10" name="Рисунок 9" descr="P1030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16632"/>
            <a:ext cx="2637111" cy="3971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10302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132856"/>
            <a:ext cx="2560223" cy="3855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P10302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221088"/>
            <a:ext cx="3361503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428604"/>
            <a:ext cx="864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  <a:p>
            <a:endParaRPr lang="ru-RU" dirty="0"/>
          </a:p>
        </p:txBody>
      </p:sp>
      <p:pic>
        <p:nvPicPr>
          <p:cNvPr id="3" name="Picture 16" descr="F:\Фото профсерии\для буклета\Avel\hussar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928802"/>
            <a:ext cx="2500330" cy="445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1700808"/>
            <a:ext cx="1111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HUSSARD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165304"/>
            <a:ext cx="4106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4774, флакон 500 мл., бесцветный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1700808"/>
            <a:ext cx="183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Порошок-пудра</a:t>
            </a:r>
            <a:r>
              <a:rPr lang="ru-RU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/>
          </a:p>
        </p:txBody>
      </p:sp>
      <p:pic>
        <p:nvPicPr>
          <p:cNvPr id="7" name="Рисунок 6" descr="P10406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4664"/>
            <a:ext cx="3379209" cy="2244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P1040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149080"/>
            <a:ext cx="3379209" cy="2244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P10407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2276872"/>
            <a:ext cx="3275856" cy="2175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21429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Замша </a:t>
            </a:r>
            <a:r>
              <a:rPr lang="ru-RU" dirty="0" smtClean="0"/>
              <a:t>Чистка</a:t>
            </a:r>
          </a:p>
          <a:p>
            <a:endParaRPr lang="ru-RU" dirty="0"/>
          </a:p>
        </p:txBody>
      </p:sp>
      <p:pic>
        <p:nvPicPr>
          <p:cNvPr id="7" name="Рисунок 6" descr="P1040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2656601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P1040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1000108"/>
            <a:ext cx="2751480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P1040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500306"/>
            <a:ext cx="2751478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6" descr="F:\Фото профсерии\для буклета\Avel\hussar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4286232"/>
            <a:ext cx="144304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42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142852"/>
            <a:ext cx="1264069" cy="2362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21429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Замша </a:t>
            </a:r>
            <a:r>
              <a:rPr lang="ru-RU" dirty="0" smtClean="0"/>
              <a:t>Чистка</a:t>
            </a:r>
          </a:p>
          <a:p>
            <a:endParaRPr lang="ru-RU" dirty="0"/>
          </a:p>
        </p:txBody>
      </p:sp>
      <p:pic>
        <p:nvPicPr>
          <p:cNvPr id="6" name="Рисунок 5" descr="P10408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785793"/>
            <a:ext cx="3357586" cy="5056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P1030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3357586" cy="5056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60648"/>
            <a:ext cx="2103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  <a:p>
            <a:r>
              <a:rPr lang="ru-RU" dirty="0" smtClean="0"/>
              <a:t>-0218 общая чистка</a:t>
            </a:r>
          </a:p>
          <a:p>
            <a:endParaRPr lang="ru-RU" dirty="0"/>
          </a:p>
        </p:txBody>
      </p:sp>
      <p:pic>
        <p:nvPicPr>
          <p:cNvPr id="3" name="Picture 4" descr="F:\фотопроф\_MG_8470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1785938"/>
            <a:ext cx="2631270" cy="40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RezunovaA\Рабочий стол\ФОТО ОБУВЬ\Замша,велюр,нубук\14.jpg"/>
          <p:cNvPicPr>
            <a:picLocks noChangeAspect="1" noChangeArrowheads="1"/>
          </p:cNvPicPr>
          <p:nvPr/>
        </p:nvPicPr>
        <p:blipFill>
          <a:blip r:embed="rId3" cstate="print"/>
          <a:srcRect l="16200" t="6097" b="17695"/>
          <a:stretch>
            <a:fillRect/>
          </a:stretch>
        </p:blipFill>
        <p:spPr bwMode="auto">
          <a:xfrm rot="5400000">
            <a:off x="2705706" y="1262846"/>
            <a:ext cx="2880320" cy="1740021"/>
          </a:xfrm>
          <a:prstGeom prst="roundRect">
            <a:avLst/>
          </a:prstGeom>
          <a:noFill/>
        </p:spPr>
      </p:pic>
      <p:pic>
        <p:nvPicPr>
          <p:cNvPr id="5123" name="Picture 3" descr="C:\Documents and Settings\RezunovaA\Рабочий стол\ФОТО ОБУВЬ\Замша,велюр,нубук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764704"/>
            <a:ext cx="3772798" cy="2506216"/>
          </a:xfrm>
          <a:prstGeom prst="roundRect">
            <a:avLst/>
          </a:prstGeom>
          <a:noFill/>
        </p:spPr>
      </p:pic>
      <p:pic>
        <p:nvPicPr>
          <p:cNvPr id="5124" name="Picture 4" descr="C:\Documents and Settings\RezunovaA\Рабочий стол\ФОТО ОБУВЬ\Замша,велюр,нубук\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149080"/>
            <a:ext cx="3556000" cy="2362200"/>
          </a:xfrm>
          <a:prstGeom prst="roundRect">
            <a:avLst/>
          </a:prstGeom>
          <a:noFill/>
        </p:spPr>
      </p:pic>
      <p:pic>
        <p:nvPicPr>
          <p:cNvPr id="5125" name="Picture 5" descr="C:\Documents and Settings\RezunovaA\Рабочий стол\ФОТО ОБУВЬ\Замша,велюр,нубук\16.jpg"/>
          <p:cNvPicPr>
            <a:picLocks noChangeAspect="1" noChangeArrowheads="1"/>
          </p:cNvPicPr>
          <p:nvPr/>
        </p:nvPicPr>
        <p:blipFill>
          <a:blip r:embed="rId6" cstate="print"/>
          <a:srcRect l="17744" t="-5784" r="19482"/>
          <a:stretch>
            <a:fillRect/>
          </a:stretch>
        </p:blipFill>
        <p:spPr bwMode="auto">
          <a:xfrm>
            <a:off x="3059832" y="4077072"/>
            <a:ext cx="2232248" cy="2498806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55576" y="1268760"/>
            <a:ext cx="1351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DAIM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6165304"/>
            <a:ext cx="351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0218, флакон 500 мл,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2103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  <a:p>
            <a:r>
              <a:rPr lang="ru-RU" dirty="0" smtClean="0"/>
              <a:t>-0218 общая чистка</a:t>
            </a:r>
          </a:p>
          <a:p>
            <a:endParaRPr lang="ru-RU" dirty="0"/>
          </a:p>
        </p:txBody>
      </p:sp>
      <p:pic>
        <p:nvPicPr>
          <p:cNvPr id="3" name="Picture 4" descr="F:\фотопроф\_MG_8470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00808"/>
            <a:ext cx="2631270" cy="40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5576" y="1268760"/>
            <a:ext cx="1351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DAIM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6165304"/>
            <a:ext cx="351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0218, флакон 500 мл,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7411" name="Picture 3" descr="D:\АРМЕН\САПФИР\Презентация\Фото для презентаций\Новая папка\DSCN3386.JPG"/>
          <p:cNvPicPr>
            <a:picLocks noChangeAspect="1" noChangeArrowheads="1"/>
          </p:cNvPicPr>
          <p:nvPr/>
        </p:nvPicPr>
        <p:blipFill>
          <a:blip r:embed="rId3" cstate="print"/>
          <a:srcRect l="15039" r="11269" b="5785"/>
          <a:stretch>
            <a:fillRect/>
          </a:stretch>
        </p:blipFill>
        <p:spPr bwMode="auto">
          <a:xfrm>
            <a:off x="5580112" y="3429000"/>
            <a:ext cx="3384376" cy="324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 descr="D:\АРМЕН\САПФИР\Презентация\Фото для презентаций\Новая папка\DSCN3168.JPG"/>
          <p:cNvPicPr>
            <a:picLocks noChangeAspect="1" noChangeArrowheads="1"/>
          </p:cNvPicPr>
          <p:nvPr/>
        </p:nvPicPr>
        <p:blipFill>
          <a:blip r:embed="rId4" cstate="print"/>
          <a:srcRect l="12031" r="9765" b="5785"/>
          <a:stretch>
            <a:fillRect/>
          </a:stretch>
        </p:blipFill>
        <p:spPr bwMode="auto">
          <a:xfrm>
            <a:off x="2555776" y="188640"/>
            <a:ext cx="3425742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04664"/>
            <a:ext cx="2103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  <a:p>
            <a:r>
              <a:rPr lang="ru-RU" dirty="0" smtClean="0"/>
              <a:t>-0218 общая чистка</a:t>
            </a:r>
          </a:p>
          <a:p>
            <a:endParaRPr lang="ru-RU" dirty="0"/>
          </a:p>
        </p:txBody>
      </p:sp>
      <p:pic>
        <p:nvPicPr>
          <p:cNvPr id="3" name="Picture 4" descr="F:\фотопроф\_MG_8470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420888"/>
            <a:ext cx="2038889" cy="315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1772816"/>
            <a:ext cx="1351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DAIM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6165304"/>
            <a:ext cx="3518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0218, флакон 500 мл,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5362" name="Picture 2" descr="D:\АРМЕН\САПФИР\Презентация\Фото для презентаций\71.JPG"/>
          <p:cNvPicPr>
            <a:picLocks noChangeAspect="1" noChangeArrowheads="1"/>
          </p:cNvPicPr>
          <p:nvPr/>
        </p:nvPicPr>
        <p:blipFill>
          <a:blip r:embed="rId3" cstate="print"/>
          <a:srcRect l="16822" t="17444" b="14026"/>
          <a:stretch>
            <a:fillRect/>
          </a:stretch>
        </p:blipFill>
        <p:spPr bwMode="auto">
          <a:xfrm>
            <a:off x="4139952" y="3789040"/>
            <a:ext cx="4536504" cy="2803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3" name="Picture 3" descr="D:\АРМЕН\САПФИР\Презентация\Фото для презентаций\70.JPG"/>
          <p:cNvPicPr>
            <a:picLocks noChangeAspect="1" noChangeArrowheads="1"/>
          </p:cNvPicPr>
          <p:nvPr/>
        </p:nvPicPr>
        <p:blipFill>
          <a:blip r:embed="rId4" cstate="print"/>
          <a:srcRect l="2543" t="1695" b="16949"/>
          <a:stretch>
            <a:fillRect/>
          </a:stretch>
        </p:blipFill>
        <p:spPr bwMode="auto">
          <a:xfrm>
            <a:off x="2843808" y="260648"/>
            <a:ext cx="4752528" cy="297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1106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  <a:p>
            <a:r>
              <a:rPr lang="ru-RU" dirty="0" err="1" smtClean="0"/>
              <a:t>Декапант</a:t>
            </a:r>
            <a:endParaRPr lang="ru-RU" dirty="0"/>
          </a:p>
        </p:txBody>
      </p:sp>
      <p:pic>
        <p:nvPicPr>
          <p:cNvPr id="3" name="Picture 2" descr="F:\фотопроф\_MG_8459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214554"/>
            <a:ext cx="1928826" cy="36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1772816"/>
            <a:ext cx="1213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DECAPANT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165304"/>
            <a:ext cx="352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0848, флакон 500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" name="Рисунок 9" descr="60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16632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60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116632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60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330751" y="3005953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60 (9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571110" y="3005953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</p:txBody>
      </p:sp>
      <p:pic>
        <p:nvPicPr>
          <p:cNvPr id="12" name="Рисунок 11" descr="thumb.png"/>
          <p:cNvPicPr>
            <a:picLocks noChangeAspect="1"/>
          </p:cNvPicPr>
          <p:nvPr/>
        </p:nvPicPr>
        <p:blipFill>
          <a:blip r:embed="rId2" cstate="print"/>
          <a:srcRect l="21337" t="9395" r="21338" b="4617"/>
          <a:stretch>
            <a:fillRect/>
          </a:stretch>
        </p:blipFill>
        <p:spPr>
          <a:xfrm>
            <a:off x="1428728" y="3857628"/>
            <a:ext cx="1714512" cy="2571768"/>
          </a:xfrm>
          <a:prstGeom prst="rect">
            <a:avLst/>
          </a:prstGeom>
        </p:spPr>
      </p:pic>
      <p:pic>
        <p:nvPicPr>
          <p:cNvPr id="1026" name="Picture 2" descr="C:\Users\Армен\Desktop\2\до\P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00042"/>
            <a:ext cx="3873016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рмен\Desktop\2\до\P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643314"/>
            <a:ext cx="3980599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571472" y="1571612"/>
            <a:ext cx="1102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</a:rPr>
              <a:t>Ластик</a:t>
            </a:r>
            <a:endParaRPr lang="ru-R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6" name="Picture 3" descr="F:\Комп офис 108\САПФИР_1\Реклама\ТМ_SAPHIR\11 Губки ластики\0221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1327135" cy="182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</p:txBody>
      </p:sp>
      <p:pic>
        <p:nvPicPr>
          <p:cNvPr id="12" name="Рисунок 11" descr="thumb.png"/>
          <p:cNvPicPr>
            <a:picLocks noChangeAspect="1"/>
          </p:cNvPicPr>
          <p:nvPr/>
        </p:nvPicPr>
        <p:blipFill>
          <a:blip r:embed="rId2" cstate="print"/>
          <a:srcRect l="21337" t="9395" r="21338" b="4617"/>
          <a:stretch>
            <a:fillRect/>
          </a:stretch>
        </p:blipFill>
        <p:spPr>
          <a:xfrm>
            <a:off x="1643042" y="3929066"/>
            <a:ext cx="1714512" cy="2571768"/>
          </a:xfrm>
          <a:prstGeom prst="rect">
            <a:avLst/>
          </a:prstGeom>
        </p:spPr>
      </p:pic>
      <p:pic>
        <p:nvPicPr>
          <p:cNvPr id="2050" name="Picture 2" descr="C:\Users\Армен\Desktop\до\P105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5"/>
            <a:ext cx="4231060" cy="2809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Армен\Desktop\до\P105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00438"/>
            <a:ext cx="4071966" cy="270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F:\Комп офис 108\САПФИР_1\Реклама\ТМ_SAPHIR\11 Губки ластики\0221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285992"/>
            <a:ext cx="1327135" cy="18252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71472" y="1571612"/>
            <a:ext cx="1102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</a:rPr>
              <a:t>Ластик</a:t>
            </a:r>
            <a:endParaRPr lang="ru-R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667751" cy="1982391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1500" dirty="0" smtClean="0">
                <a:solidFill>
                  <a:schemeClr val="tx2"/>
                </a:solidFill>
              </a:rPr>
              <a:t>                                                Компания САЛРУС объединила лучшие          европейские фабрики по производству  средств для ухода</a:t>
            </a:r>
            <a:r>
              <a:rPr lang="en-US" sz="1500" dirty="0" smtClean="0">
                <a:solidFill>
                  <a:schemeClr val="tx2"/>
                </a:solidFill>
              </a:rPr>
              <a:t>, </a:t>
            </a:r>
            <a:r>
              <a:rPr lang="ru-RU" sz="1500" dirty="0" smtClean="0">
                <a:solidFill>
                  <a:schemeClr val="tx2"/>
                </a:solidFill>
              </a:rPr>
              <a:t>чистки и реставрации изделий из кожи. Представленный ассортимент  специально разработан для  мастерских по ремонту одежды, обуви, химчисток  а также по уходу и восстановлению мебели и автомобильных салонов. Профессиональные средства торговых марок </a:t>
            </a:r>
            <a:r>
              <a:rPr lang="en-US" sz="1500" dirty="0" smtClean="0">
                <a:solidFill>
                  <a:schemeClr val="tx2"/>
                </a:solidFill>
              </a:rPr>
              <a:t>TARRAGO, SAPHIR </a:t>
            </a:r>
            <a:r>
              <a:rPr lang="ru-RU" sz="1500" dirty="0" smtClean="0">
                <a:solidFill>
                  <a:schemeClr val="tx2"/>
                </a:solidFill>
              </a:rPr>
              <a:t>и </a:t>
            </a:r>
            <a:r>
              <a:rPr lang="en-US" sz="1500" dirty="0" smtClean="0">
                <a:solidFill>
                  <a:schemeClr val="tx2"/>
                </a:solidFill>
              </a:rPr>
              <a:t>AVEL </a:t>
            </a:r>
            <a:r>
              <a:rPr lang="ru-RU" sz="1500" dirty="0" smtClean="0">
                <a:solidFill>
                  <a:schemeClr val="tx2"/>
                </a:solidFill>
              </a:rPr>
              <a:t>созданы, чтобы облегчить процесс работы мастерам кожевенного дела и сделать максимально качественным их результат .</a:t>
            </a:r>
            <a:br>
              <a:rPr lang="ru-RU" sz="1500" dirty="0" smtClean="0">
                <a:solidFill>
                  <a:schemeClr val="tx2"/>
                </a:solidFill>
              </a:rPr>
            </a:br>
            <a:r>
              <a:rPr lang="ru-RU" sz="1500" dirty="0" smtClean="0">
                <a:solidFill>
                  <a:schemeClr val="tx2"/>
                </a:solidFill>
              </a:rPr>
              <a:t>  </a:t>
            </a:r>
            <a:br>
              <a:rPr lang="ru-RU" sz="1500" dirty="0" smtClean="0">
                <a:solidFill>
                  <a:schemeClr val="tx2"/>
                </a:solidFill>
              </a:rPr>
            </a:br>
            <a:r>
              <a:rPr lang="ru-RU" sz="1500" dirty="0" smtClean="0">
                <a:solidFill>
                  <a:schemeClr val="tx2"/>
                </a:solidFill>
              </a:rPr>
              <a:t/>
            </a:r>
            <a:br>
              <a:rPr lang="ru-RU" sz="1500" dirty="0" smtClean="0">
                <a:solidFill>
                  <a:schemeClr val="tx2"/>
                </a:solidFill>
              </a:rPr>
            </a:br>
            <a:endParaRPr lang="ru-RU" sz="1500" dirty="0" smtClean="0">
              <a:solidFill>
                <a:schemeClr val="tx2"/>
              </a:solidFill>
            </a:endParaRPr>
          </a:p>
        </p:txBody>
      </p:sp>
      <p:pic>
        <p:nvPicPr>
          <p:cNvPr id="3075" name="Picture 3" descr="\\Fileserver-1\рабочие папки\Отдел - Маркетинг\TARRAGO\ЛОГО\Logo Tarragу 2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928802"/>
            <a:ext cx="2262174" cy="482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7" descr="C:\Documents and Settings\GontarukI\Рабочий стол\Рисунок1.png"/>
          <p:cNvPicPr>
            <a:picLocks noChangeAspect="1" noChangeArrowheads="1"/>
          </p:cNvPicPr>
          <p:nvPr/>
        </p:nvPicPr>
        <p:blipFill>
          <a:blip r:embed="rId3" cstate="print"/>
          <a:srcRect t="56317"/>
          <a:stretch>
            <a:fillRect/>
          </a:stretch>
        </p:blipFill>
        <p:spPr bwMode="auto">
          <a:xfrm>
            <a:off x="285721" y="2786058"/>
            <a:ext cx="3071833" cy="11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\\Fileserver-1\рабочие папки\Отдел - Маркетинг\ЛОГОТИПЫ\logoavel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1" y="5214950"/>
            <a:ext cx="1214415" cy="106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3714752" y="1876425"/>
            <a:ext cx="542924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ТМ 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TARRAGO 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основана в 1940 г.  Компанией 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TARRAGO 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был изобретен краситель на водной основе, который позволил перекрашивать и</a:t>
            </a:r>
          </a:p>
        </p:txBody>
      </p:sp>
      <p:sp>
        <p:nvSpPr>
          <p:cNvPr id="3079" name="Прямоугольник 7"/>
          <p:cNvSpPr>
            <a:spLocks noChangeArrowheads="1"/>
          </p:cNvSpPr>
          <p:nvPr/>
        </p:nvSpPr>
        <p:spPr bwMode="auto">
          <a:xfrm>
            <a:off x="3905252" y="3161110"/>
            <a:ext cx="504824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  <a:latin typeface="Calibri" pitchFamily="34" charset="0"/>
              </a:rPr>
              <a:t>Созданная в 1920 г. ТМ </a:t>
            </a:r>
            <a:r>
              <a:rPr lang="en-US" sz="1500" dirty="0">
                <a:solidFill>
                  <a:schemeClr val="tx2"/>
                </a:solidFill>
                <a:latin typeface="Calibri" pitchFamily="34" charset="0"/>
              </a:rPr>
              <a:t>SAPHIR</a:t>
            </a:r>
            <a:r>
              <a:rPr lang="ru-RU" sz="1500" dirty="0">
                <a:solidFill>
                  <a:schemeClr val="tx2"/>
                </a:solidFill>
                <a:latin typeface="Calibri" pitchFamily="34" charset="0"/>
              </a:rPr>
              <a:t> (Франция)</a:t>
            </a:r>
            <a:r>
              <a:rPr lang="en-US" sz="15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1500" dirty="0">
                <a:solidFill>
                  <a:schemeClr val="tx2"/>
                </a:solidFill>
                <a:latin typeface="Calibri" pitchFamily="34" charset="0"/>
              </a:rPr>
              <a:t>по праву заслуживает звания лидера  по обновлению и уходу за кожей. Поэтому с ней сотрудничают  самые престижные</a:t>
            </a:r>
          </a:p>
        </p:txBody>
      </p:sp>
      <p:sp>
        <p:nvSpPr>
          <p:cNvPr id="3080" name="Прямоугольник 8"/>
          <p:cNvSpPr>
            <a:spLocks noChangeArrowheads="1"/>
          </p:cNvSpPr>
          <p:nvPr/>
        </p:nvSpPr>
        <p:spPr bwMode="auto">
          <a:xfrm>
            <a:off x="381001" y="3911204"/>
            <a:ext cx="85725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дизайнерские дома: 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BERLUTTI, CHRISTIAN DIOR, LOUIS VUITTON, HERMES, LANVIN, JOHN LOBB 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и мн.др. Позиционирует себя, как  торговую  марку для работы с самыми  дорогими и  капризными кожаными изделиями. </a:t>
            </a:r>
            <a:endParaRPr lang="en-US" sz="15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081" name="Прямоугольник 9"/>
          <p:cNvSpPr>
            <a:spLocks noChangeArrowheads="1"/>
          </p:cNvSpPr>
          <p:nvPr/>
        </p:nvSpPr>
        <p:spPr bwMode="auto">
          <a:xfrm>
            <a:off x="2286000" y="5089922"/>
            <a:ext cx="6477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Компания А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VEL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 (Франция)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основанная в 1977г., является владельцем ТМ 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SAPHIR  </a:t>
            </a:r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и ее технологий. Научные разработки компании находят применение в новых высокотехнологичных составах и продуктах, таких как средства по уходу за кожаной мебелью и  автомобильными салонами</a:t>
            </a:r>
            <a:r>
              <a:rPr lang="en-US" sz="1500">
                <a:solidFill>
                  <a:schemeClr val="tx2"/>
                </a:solidFill>
                <a:latin typeface="Calibri" pitchFamily="34" charset="0"/>
              </a:rPr>
              <a:t>. </a:t>
            </a:r>
            <a:endParaRPr lang="ru-RU" sz="1500">
              <a:latin typeface="Calibri" pitchFamily="34" charset="0"/>
            </a:endParaRPr>
          </a:p>
        </p:txBody>
      </p:sp>
      <p:pic>
        <p:nvPicPr>
          <p:cNvPr id="3082" name="Picture 5" descr="\\Fileserver-1\рабочие папки\Отдел - Маркетинг\ЛОГОТИПЫ\ЛоготипСалрус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801" y="107157"/>
            <a:ext cx="1925621" cy="42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Прямоугольник 11"/>
          <p:cNvSpPr>
            <a:spLocks noChangeArrowheads="1"/>
          </p:cNvSpPr>
          <p:nvPr/>
        </p:nvSpPr>
        <p:spPr bwMode="auto">
          <a:xfrm>
            <a:off x="500034" y="2500306"/>
            <a:ext cx="61611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  <a:latin typeface="Calibri" pitchFamily="34" charset="0"/>
              </a:rPr>
              <a:t>менять цвет кожи. Это была революция в области реставрации кожаных </a:t>
            </a:r>
          </a:p>
          <a:p>
            <a:r>
              <a:rPr lang="ru-RU" sz="1500" dirty="0">
                <a:solidFill>
                  <a:schemeClr val="tx2"/>
                </a:solidFill>
                <a:latin typeface="Calibri" pitchFamily="34" charset="0"/>
              </a:rPr>
              <a:t>изделий. </a:t>
            </a:r>
            <a:endParaRPr lang="ru-RU" sz="1500" dirty="0"/>
          </a:p>
        </p:txBody>
      </p:sp>
      <p:sp>
        <p:nvSpPr>
          <p:cNvPr id="3084" name="Прямоугольник 12"/>
          <p:cNvSpPr>
            <a:spLocks noChangeArrowheads="1"/>
          </p:cNvSpPr>
          <p:nvPr/>
        </p:nvSpPr>
        <p:spPr bwMode="auto">
          <a:xfrm>
            <a:off x="476251" y="6322219"/>
            <a:ext cx="580825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500">
                <a:solidFill>
                  <a:schemeClr val="tx2"/>
                </a:solidFill>
                <a:latin typeface="Calibri" pitchFamily="34" charset="0"/>
              </a:rPr>
              <a:t>Данные торговые марки экспортируются в более чем 60 стран мира.</a:t>
            </a:r>
            <a:endParaRPr lang="ru-RU" sz="1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Чистка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571612"/>
            <a:ext cx="1102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Calibri" pitchFamily="34" charset="0"/>
              </a:rPr>
              <a:t>Ластик</a:t>
            </a:r>
            <a:endParaRPr lang="ru-R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74" name="Picture 2" descr="C:\Users\Армен\Desktop\ФОТО ОБУВЬ\Сумки\чистка ластик.JPG"/>
          <p:cNvPicPr>
            <a:picLocks noChangeAspect="1" noChangeArrowheads="1"/>
          </p:cNvPicPr>
          <p:nvPr/>
        </p:nvPicPr>
        <p:blipFill>
          <a:blip r:embed="rId2" cstate="print"/>
          <a:srcRect t="7115" r="3543" b="11064"/>
          <a:stretch>
            <a:fillRect/>
          </a:stretch>
        </p:blipFill>
        <p:spPr bwMode="auto">
          <a:xfrm>
            <a:off x="2214546" y="1071546"/>
            <a:ext cx="6595075" cy="371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thumb.png"/>
          <p:cNvPicPr>
            <a:picLocks noChangeAspect="1"/>
          </p:cNvPicPr>
          <p:nvPr/>
        </p:nvPicPr>
        <p:blipFill>
          <a:blip r:embed="rId3" cstate="print"/>
          <a:srcRect l="21337" t="9395" r="21338" b="4617"/>
          <a:stretch>
            <a:fillRect/>
          </a:stretch>
        </p:blipFill>
        <p:spPr>
          <a:xfrm>
            <a:off x="785786" y="4286232"/>
            <a:ext cx="1714512" cy="2571768"/>
          </a:xfrm>
          <a:prstGeom prst="rect">
            <a:avLst/>
          </a:prstGeom>
        </p:spPr>
      </p:pic>
      <p:pic>
        <p:nvPicPr>
          <p:cNvPr id="3075" name="Picture 3" descr="F:\Комп офис 108\САПФИР_1\Реклама\ТМ_SAPHIR\11 Губки ластики\0221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1327135" cy="1825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332656"/>
            <a:ext cx="1102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endParaRPr lang="ru-RU" dirty="0"/>
          </a:p>
        </p:txBody>
      </p:sp>
      <p:pic>
        <p:nvPicPr>
          <p:cNvPr id="3074" name="Picture 2" descr="C:\Documents and Settings\RezunovaA\Рабочий стол\ФОТО ОБУВЬ\Замша,велюр,нубук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635" y="332656"/>
            <a:ext cx="4444365" cy="2952328"/>
          </a:xfrm>
          <a:prstGeom prst="roundRect">
            <a:avLst/>
          </a:prstGeom>
          <a:noFill/>
        </p:spPr>
      </p:pic>
      <p:pic>
        <p:nvPicPr>
          <p:cNvPr id="3075" name="Picture 3" descr="C:\Documents and Settings\RezunovaA\Рабочий стол\ФОТО ОБУВЬ\Замша,велюр,нубук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8"/>
            <a:ext cx="4389068" cy="2915595"/>
          </a:xfrm>
          <a:prstGeom prst="round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1124744"/>
            <a:ext cx="218905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539552" y="764704"/>
            <a:ext cx="123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SUEDE DYE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16, флакон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500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мл., 1л. Цвет: темно-коричневый,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темно-синий, черный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1470" y="3244334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TPP11</a:t>
            </a:r>
            <a:endParaRPr lang="ru-RU" dirty="0"/>
          </a:p>
        </p:txBody>
      </p:sp>
      <p:pic>
        <p:nvPicPr>
          <p:cNvPr id="4098" name="Picture 2" descr="C:\Documents and Settings\RezunovaA\Рабочий стол\ФОТО ОБУВЬ\Замша,велюр,нубук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6632"/>
            <a:ext cx="3556000" cy="2362200"/>
          </a:xfrm>
          <a:prstGeom prst="roundRect">
            <a:avLst/>
          </a:prstGeom>
          <a:noFill/>
        </p:spPr>
      </p:pic>
      <p:pic>
        <p:nvPicPr>
          <p:cNvPr id="4099" name="Picture 3" descr="C:\Documents and Settings\RezunovaA\Рабочий стол\ФОТО ОБУВЬ\Замша,велюр,нубук\9.jpg"/>
          <p:cNvPicPr>
            <a:picLocks noChangeAspect="1" noChangeArrowheads="1"/>
          </p:cNvPicPr>
          <p:nvPr/>
        </p:nvPicPr>
        <p:blipFill>
          <a:blip r:embed="rId3" cstate="print"/>
          <a:srcRect l="8100" r="14951"/>
          <a:stretch>
            <a:fillRect/>
          </a:stretch>
        </p:blipFill>
        <p:spPr bwMode="auto">
          <a:xfrm>
            <a:off x="2411760" y="1052736"/>
            <a:ext cx="3153364" cy="2722240"/>
          </a:xfrm>
          <a:prstGeom prst="roundRect">
            <a:avLst/>
          </a:prstGeom>
          <a:noFill/>
        </p:spPr>
      </p:pic>
      <p:pic>
        <p:nvPicPr>
          <p:cNvPr id="4100" name="Picture 4" descr="C:\Documents and Settings\RezunovaA\Рабочий стол\ФОТО ОБУВЬ\Замша,велюр,нубук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01008"/>
            <a:ext cx="3556000" cy="2362200"/>
          </a:xfrm>
          <a:prstGeom prst="roundRect">
            <a:avLst/>
          </a:prstGeom>
          <a:noFill/>
        </p:spPr>
      </p:pic>
      <p:pic>
        <p:nvPicPr>
          <p:cNvPr id="4101" name="Picture 5" descr="C:\Documents and Settings\RezunovaA\Рабочий стол\ФОТО ОБУВЬ\Замша,велюр,нубук\13.jpg"/>
          <p:cNvPicPr>
            <a:picLocks noChangeAspect="1" noChangeArrowheads="1"/>
          </p:cNvPicPr>
          <p:nvPr/>
        </p:nvPicPr>
        <p:blipFill>
          <a:blip r:embed="rId5" cstate="print"/>
          <a:srcRect l="12150" r="12926"/>
          <a:stretch>
            <a:fillRect/>
          </a:stretch>
        </p:blipFill>
        <p:spPr bwMode="auto">
          <a:xfrm>
            <a:off x="2571736" y="4000504"/>
            <a:ext cx="3055357" cy="2708920"/>
          </a:xfrm>
          <a:prstGeom prst="round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1142985"/>
            <a:ext cx="1714512" cy="459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27584" y="620688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PRIMER</a:t>
            </a:r>
            <a:endParaRPr lang="ru-RU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237312"/>
            <a:ext cx="4020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TPP11, фляжка 1000 мл., 9 цветов</a:t>
            </a:r>
            <a:endParaRPr lang="ru-RU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2" descr="C:\Documents and Settings\RezunovaA\Рабочий стол\ФОТО ОБУВЬ\Замша,велюр,нубук\6.jpg"/>
          <p:cNvPicPr>
            <a:picLocks noChangeAspect="1" noChangeArrowheads="1"/>
          </p:cNvPicPr>
          <p:nvPr/>
        </p:nvPicPr>
        <p:blipFill>
          <a:blip r:embed="rId2" cstate="print"/>
          <a:srcRect l="2835" r="3611" b="7776"/>
          <a:stretch>
            <a:fillRect/>
          </a:stretch>
        </p:blipFill>
        <p:spPr bwMode="auto">
          <a:xfrm>
            <a:off x="6695728" y="3222687"/>
            <a:ext cx="2448272" cy="3635313"/>
          </a:xfrm>
          <a:prstGeom prst="roundRect">
            <a:avLst/>
          </a:prstGeom>
          <a:noFill/>
        </p:spPr>
      </p:pic>
      <p:pic>
        <p:nvPicPr>
          <p:cNvPr id="22" name="Picture 13" descr="C:\Documents and Settings\RezunovaA\Рабочий стол\ФОТО ОБУВЬ\Замша,велюр,нубук\7.jpg"/>
          <p:cNvPicPr>
            <a:picLocks noChangeAspect="1" noChangeArrowheads="1"/>
          </p:cNvPicPr>
          <p:nvPr/>
        </p:nvPicPr>
        <p:blipFill>
          <a:blip r:embed="rId3" cstate="print"/>
          <a:srcRect l="5670" r="6446" b="19068"/>
          <a:stretch>
            <a:fillRect/>
          </a:stretch>
        </p:blipFill>
        <p:spPr bwMode="auto">
          <a:xfrm>
            <a:off x="4788024" y="2204864"/>
            <a:ext cx="2232248" cy="3096344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332656"/>
            <a:ext cx="1078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smtClean="0"/>
              <a:t>-0814 </a:t>
            </a:r>
          </a:p>
          <a:p>
            <a:endParaRPr lang="ru-RU" dirty="0"/>
          </a:p>
        </p:txBody>
      </p:sp>
      <p:pic>
        <p:nvPicPr>
          <p:cNvPr id="5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601329" cy="44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412776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6381328"/>
            <a:ext cx="391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/>
          </a:p>
        </p:txBody>
      </p:sp>
      <p:pic>
        <p:nvPicPr>
          <p:cNvPr id="21" name="Picture 11" descr="C:\Documents and Settings\RezunovaA\Рабочий стол\ФОТО ОБУВЬ\Замша,велюр,нубук\5.jpg"/>
          <p:cNvPicPr>
            <a:picLocks noChangeAspect="1" noChangeArrowheads="1"/>
          </p:cNvPicPr>
          <p:nvPr/>
        </p:nvPicPr>
        <p:blipFill>
          <a:blip r:embed="rId5" cstate="print"/>
          <a:srcRect l="8505" b="5893"/>
          <a:stretch>
            <a:fillRect/>
          </a:stretch>
        </p:blipFill>
        <p:spPr bwMode="auto">
          <a:xfrm>
            <a:off x="2627784" y="116632"/>
            <a:ext cx="2277496" cy="352839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1078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smtClean="0"/>
              <a:t>-0814 </a:t>
            </a:r>
          </a:p>
          <a:p>
            <a:endParaRPr lang="ru-RU" dirty="0"/>
          </a:p>
        </p:txBody>
      </p:sp>
      <p:pic>
        <p:nvPicPr>
          <p:cNvPr id="5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601329" cy="44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412776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6381328"/>
            <a:ext cx="391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/>
          </a:p>
        </p:txBody>
      </p:sp>
      <p:pic>
        <p:nvPicPr>
          <p:cNvPr id="18434" name="Picture 2" descr="D:\АРМЕН\САПФИР\Презентация\Фото для презентаций\Новая папка\DSCN8398.JPG"/>
          <p:cNvPicPr>
            <a:picLocks noChangeAspect="1" noChangeArrowheads="1"/>
          </p:cNvPicPr>
          <p:nvPr/>
        </p:nvPicPr>
        <p:blipFill>
          <a:blip r:embed="rId3" cstate="print"/>
          <a:srcRect l="1335" t="16010" b="3938"/>
          <a:stretch>
            <a:fillRect/>
          </a:stretch>
        </p:blipFill>
        <p:spPr bwMode="auto">
          <a:xfrm>
            <a:off x="3563888" y="116632"/>
            <a:ext cx="4824536" cy="2936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5" name="Picture 3" descr="D:\АРМЕН\САПФИР\Презентация\Фото для презентаций\Новая папка\DSCN8432.JPG"/>
          <p:cNvPicPr>
            <a:picLocks noChangeAspect="1" noChangeArrowheads="1"/>
          </p:cNvPicPr>
          <p:nvPr/>
        </p:nvPicPr>
        <p:blipFill>
          <a:blip r:embed="rId4" cstate="print"/>
          <a:srcRect t="8883" b="7615"/>
          <a:stretch>
            <a:fillRect/>
          </a:stretch>
        </p:blipFill>
        <p:spPr bwMode="auto">
          <a:xfrm>
            <a:off x="3491880" y="3356992"/>
            <a:ext cx="5005064" cy="3136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1078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smtClean="0"/>
              <a:t>-0814 </a:t>
            </a:r>
          </a:p>
          <a:p>
            <a:endParaRPr lang="ru-RU" dirty="0"/>
          </a:p>
        </p:txBody>
      </p:sp>
      <p:pic>
        <p:nvPicPr>
          <p:cNvPr id="5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601329" cy="44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412776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6381328"/>
            <a:ext cx="391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/>
          </a:p>
        </p:txBody>
      </p:sp>
      <p:pic>
        <p:nvPicPr>
          <p:cNvPr id="12" name="Рисунок 11" descr="P10405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60648"/>
            <a:ext cx="3240360" cy="215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P10405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3112" y="332656"/>
            <a:ext cx="3420888" cy="2271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P1030539.JPG"/>
          <p:cNvPicPr>
            <a:picLocks noChangeAspect="1"/>
          </p:cNvPicPr>
          <p:nvPr/>
        </p:nvPicPr>
        <p:blipFill>
          <a:blip r:embed="rId5" cstate="print"/>
          <a:srcRect l="12014" r="5887"/>
          <a:stretch>
            <a:fillRect/>
          </a:stretch>
        </p:blipFill>
        <p:spPr>
          <a:xfrm>
            <a:off x="2771800" y="2420888"/>
            <a:ext cx="2952328" cy="238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P1030548.JPG"/>
          <p:cNvPicPr>
            <a:picLocks noChangeAspect="1"/>
          </p:cNvPicPr>
          <p:nvPr/>
        </p:nvPicPr>
        <p:blipFill>
          <a:blip r:embed="rId6" cstate="print"/>
          <a:srcRect l="6037" r="2417"/>
          <a:stretch>
            <a:fillRect/>
          </a:stretch>
        </p:blipFill>
        <p:spPr>
          <a:xfrm>
            <a:off x="5364088" y="4293096"/>
            <a:ext cx="3275856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1078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smtClean="0"/>
              <a:t>-0814 </a:t>
            </a:r>
          </a:p>
          <a:p>
            <a:endParaRPr lang="ru-RU" dirty="0"/>
          </a:p>
        </p:txBody>
      </p:sp>
      <p:pic>
        <p:nvPicPr>
          <p:cNvPr id="5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601329" cy="447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412776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6381328"/>
            <a:ext cx="391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/>
          </a:p>
        </p:txBody>
      </p:sp>
      <p:pic>
        <p:nvPicPr>
          <p:cNvPr id="13314" name="Picture 2" descr="D:\АРМЕН\САПФИР\Презентация\Фото для презентаций\Новая папка\50.JPG"/>
          <p:cNvPicPr>
            <a:picLocks noChangeAspect="1" noChangeArrowheads="1"/>
          </p:cNvPicPr>
          <p:nvPr/>
        </p:nvPicPr>
        <p:blipFill>
          <a:blip r:embed="rId3" cstate="print"/>
          <a:srcRect l="4225" b="4256"/>
          <a:stretch>
            <a:fillRect/>
          </a:stretch>
        </p:blipFill>
        <p:spPr bwMode="auto">
          <a:xfrm>
            <a:off x="2915816" y="332656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 descr="D:\АРМЕН\САПФИР\Презентация\Фото для презентаций\Новая папка\51.JPG"/>
          <p:cNvPicPr>
            <a:picLocks noChangeAspect="1" noChangeArrowheads="1"/>
          </p:cNvPicPr>
          <p:nvPr/>
        </p:nvPicPr>
        <p:blipFill>
          <a:blip r:embed="rId4" cstate="print"/>
          <a:srcRect l="8451" t="7509" r="9859"/>
          <a:stretch>
            <a:fillRect/>
          </a:stretch>
        </p:blipFill>
        <p:spPr bwMode="auto">
          <a:xfrm>
            <a:off x="5148064" y="3533534"/>
            <a:ext cx="3437353" cy="2919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1078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929330"/>
            <a:ext cx="2549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TCT31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банка 50 мл</a:t>
            </a:r>
            <a:b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., 102 цвета.</a:t>
            </a:r>
            <a:endParaRPr lang="ru-RU" dirty="0"/>
          </a:p>
        </p:txBody>
      </p:sp>
      <p:pic>
        <p:nvPicPr>
          <p:cNvPr id="10242" name="Picture 2" descr="F:\МАСТЕРСКАЯ\луна\DCIM\106_PANA\P1060690.JPG"/>
          <p:cNvPicPr>
            <a:picLocks noChangeAspect="1" noChangeArrowheads="1"/>
          </p:cNvPicPr>
          <p:nvPr/>
        </p:nvPicPr>
        <p:blipFill>
          <a:blip r:embed="rId2" cstate="print"/>
          <a:srcRect l="20526" r="27555"/>
          <a:stretch>
            <a:fillRect/>
          </a:stretch>
        </p:blipFill>
        <p:spPr bwMode="auto">
          <a:xfrm>
            <a:off x="6000760" y="142852"/>
            <a:ext cx="2928926" cy="3745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3" name="Picture 3" descr="F:\МАСТЕРСКАЯ\луна\DCIM\106_PANA\P1060685.JPG"/>
          <p:cNvPicPr>
            <a:picLocks noChangeAspect="1" noChangeArrowheads="1"/>
          </p:cNvPicPr>
          <p:nvPr/>
        </p:nvPicPr>
        <p:blipFill>
          <a:blip r:embed="rId3" cstate="print"/>
          <a:srcRect l="18111" r="31177"/>
          <a:stretch>
            <a:fillRect/>
          </a:stretch>
        </p:blipFill>
        <p:spPr bwMode="auto">
          <a:xfrm>
            <a:off x="2786050" y="357166"/>
            <a:ext cx="2509612" cy="3286124"/>
          </a:xfrm>
          <a:prstGeom prst="rect">
            <a:avLst/>
          </a:prstGeom>
          <a:noFill/>
        </p:spPr>
      </p:pic>
      <p:pic>
        <p:nvPicPr>
          <p:cNvPr id="10244" name="Picture 4" descr="F:\МАСТЕРСКАЯ\луна\DCIM\106_PANA\P1060683.JPG"/>
          <p:cNvPicPr>
            <a:picLocks noChangeAspect="1" noChangeArrowheads="1"/>
          </p:cNvPicPr>
          <p:nvPr/>
        </p:nvPicPr>
        <p:blipFill>
          <a:blip r:embed="rId4" cstate="print"/>
          <a:srcRect l="17729" r="22536" b="9673"/>
          <a:stretch>
            <a:fillRect/>
          </a:stretch>
        </p:blipFill>
        <p:spPr bwMode="auto">
          <a:xfrm>
            <a:off x="2285984" y="142560"/>
            <a:ext cx="3628789" cy="3643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5" descr="F:\МАСТЕРСКАЯ\луна\DCIM\106_PANA\P1060698.JPG"/>
          <p:cNvPicPr>
            <a:picLocks noChangeAspect="1" noChangeArrowheads="1"/>
          </p:cNvPicPr>
          <p:nvPr/>
        </p:nvPicPr>
        <p:blipFill>
          <a:blip r:embed="rId5" cstate="print"/>
          <a:srcRect l="8804" t="2435" r="8803" b="7605"/>
          <a:stretch>
            <a:fillRect/>
          </a:stretch>
        </p:blipFill>
        <p:spPr bwMode="auto">
          <a:xfrm>
            <a:off x="6000760" y="4214818"/>
            <a:ext cx="2997966" cy="2173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1.png"/>
          <p:cNvPicPr>
            <a:picLocks noChangeAspect="1"/>
          </p:cNvPicPr>
          <p:nvPr/>
        </p:nvPicPr>
        <p:blipFill>
          <a:blip r:embed="rId6" cstate="print"/>
          <a:srcRect l="5556" t="13889" r="11111" b="22222"/>
          <a:stretch>
            <a:fillRect/>
          </a:stretch>
        </p:blipFill>
        <p:spPr>
          <a:xfrm>
            <a:off x="214282" y="4071942"/>
            <a:ext cx="2143140" cy="1643074"/>
          </a:xfrm>
          <a:prstGeom prst="rect">
            <a:avLst/>
          </a:prstGeom>
        </p:spPr>
      </p:pic>
      <p:pic>
        <p:nvPicPr>
          <p:cNvPr id="10246" name="Picture 6" descr="F:\МАСТЕРСКАЯ\луна\DCIM\106_PANA\P10606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9320" y="4214818"/>
            <a:ext cx="3227514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1142984"/>
            <a:ext cx="148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700808"/>
            <a:ext cx="2726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Профилактическая чистка</a:t>
            </a:r>
          </a:p>
          <a:p>
            <a:r>
              <a:rPr lang="ru-RU" dirty="0" smtClean="0"/>
              <a:t>0905</a:t>
            </a:r>
            <a:endParaRPr lang="ru-RU" dirty="0"/>
          </a:p>
        </p:txBody>
      </p:sp>
      <p:pic>
        <p:nvPicPr>
          <p:cNvPr id="4" name="Picture 2" descr="F:\фотопроф\_MG_8461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7" y="1844824"/>
            <a:ext cx="226750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дива+сумки\1269703790_84010817_5---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2411"/>
          <a:stretch>
            <a:fillRect/>
          </a:stretch>
        </p:blipFill>
        <p:spPr bwMode="auto">
          <a:xfrm>
            <a:off x="2771800" y="1916832"/>
            <a:ext cx="3539551" cy="3363987"/>
          </a:xfrm>
          <a:prstGeom prst="rect">
            <a:avLst/>
          </a:prstGeom>
          <a:noFill/>
        </p:spPr>
      </p:pic>
      <p:pic>
        <p:nvPicPr>
          <p:cNvPr id="8" name="Picture 3" descr="F:\фото\chuk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260648"/>
            <a:ext cx="3058368" cy="30583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1196752"/>
            <a:ext cx="2184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CRÈME UNIVERSELLE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6093296"/>
            <a:ext cx="352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0905, флакон 500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450912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Вставить фото  мебель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1142984"/>
            <a:ext cx="1542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Общая чистка</a:t>
            </a:r>
          </a:p>
          <a:p>
            <a:r>
              <a:rPr lang="ru-RU" dirty="0" smtClean="0"/>
              <a:t>мыло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214554"/>
            <a:ext cx="3370695" cy="292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E:\Рабочий стол\Untitled-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264774">
            <a:off x="3340516" y="5012308"/>
            <a:ext cx="2036752" cy="1861718"/>
          </a:xfrm>
          <a:prstGeom prst="rect">
            <a:avLst/>
          </a:prstGeom>
          <a:noFill/>
        </p:spPr>
      </p:pic>
      <p:pic>
        <p:nvPicPr>
          <p:cNvPr id="5" name="Picture 4" descr="E:\Рабочий стол\Untitled-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461704">
            <a:off x="5542066" y="4327334"/>
            <a:ext cx="2036752" cy="1861718"/>
          </a:xfrm>
          <a:prstGeom prst="rect">
            <a:avLst/>
          </a:prstGeom>
          <a:noFill/>
        </p:spPr>
      </p:pic>
      <p:pic>
        <p:nvPicPr>
          <p:cNvPr id="6" name="Picture 2" descr="F:\фото\derby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332656"/>
            <a:ext cx="3030984" cy="30309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628800"/>
            <a:ext cx="2053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SAVON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NETTOYANT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589240"/>
            <a:ext cx="365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Арт.4001, 200мл., банка,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бесцветн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149080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Вставить фото куртку, мебель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2694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Универсальные средства</a:t>
            </a:r>
          </a:p>
          <a:p>
            <a:endParaRPr lang="ru-RU" dirty="0"/>
          </a:p>
        </p:txBody>
      </p:sp>
      <p:pic>
        <p:nvPicPr>
          <p:cNvPr id="5" name="Picture 4" descr="F:\фотопроф\_MG_9064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323528" y="2420888"/>
            <a:ext cx="2808312" cy="38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diskD\c diska\DECO PICTURES\goutte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2428865" cy="2275547"/>
          </a:xfrm>
          <a:prstGeom prst="ellipse">
            <a:avLst/>
          </a:prstGeom>
          <a:noFill/>
        </p:spPr>
      </p:pic>
      <p:pic>
        <p:nvPicPr>
          <p:cNvPr id="1028" name="Picture 4" descr="D:\diskD\c diska\DECO PICTURES\PROTECTOR100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20000" contrast="20000"/>
          </a:blip>
          <a:srcRect b="7796"/>
          <a:stretch>
            <a:fillRect/>
          </a:stretch>
        </p:blipFill>
        <p:spPr bwMode="auto">
          <a:xfrm>
            <a:off x="5846342" y="3401616"/>
            <a:ext cx="3297658" cy="345638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548680"/>
            <a:ext cx="2866088" cy="269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39552" y="1844824"/>
            <a:ext cx="236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INVULNER PROTECTOR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124744"/>
            <a:ext cx="3256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Водоотталкивающая Пропитка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6309320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0779, канистра 5л.,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928670"/>
            <a:ext cx="266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Интенсивная чистка 0518</a:t>
            </a:r>
            <a:endParaRPr lang="ru-RU" dirty="0"/>
          </a:p>
        </p:txBody>
      </p:sp>
      <p:pic>
        <p:nvPicPr>
          <p:cNvPr id="3" name="Picture 3" descr="F:\фотопроф\_MG_8463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1772816"/>
            <a:ext cx="2417492" cy="442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484784"/>
            <a:ext cx="1171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RENOMAT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6093296"/>
            <a:ext cx="3465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0518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флакон 500 мл,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2" name="Рисунок 11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573016"/>
            <a:ext cx="205344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88640"/>
            <a:ext cx="1872688" cy="2835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916832"/>
            <a:ext cx="197392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1625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Подготовка к покраске</a:t>
            </a:r>
          </a:p>
          <a:p>
            <a:r>
              <a:rPr lang="ru-RU" dirty="0" err="1" smtClean="0"/>
              <a:t>Декапант</a:t>
            </a:r>
            <a:endParaRPr lang="ru-RU" dirty="0"/>
          </a:p>
        </p:txBody>
      </p:sp>
      <p:pic>
        <p:nvPicPr>
          <p:cNvPr id="3" name="Picture 2" descr="F:\фотопроф\_MG_8459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2214554"/>
            <a:ext cx="1928826" cy="36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C:\Documents and Settings\RezunovaA\Рабочий стол\ФОТО ОБУВЬ\Гладкая кожа\Новая папка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32656"/>
            <a:ext cx="3072341" cy="2304256"/>
          </a:xfrm>
          <a:prstGeom prst="roundRect">
            <a:avLst/>
          </a:prstGeom>
          <a:noFill/>
        </p:spPr>
      </p:pic>
      <p:pic>
        <p:nvPicPr>
          <p:cNvPr id="5131" name="Picture 11" descr="C:\Documents and Settings\RezunovaA\Рабочий стол\ФОТО ОБУВЬ\Гладкая кожа\Новая папка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58344" y="3194384"/>
            <a:ext cx="3168352" cy="2629472"/>
          </a:xfrm>
          <a:prstGeom prst="round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772816"/>
            <a:ext cx="1213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DECAPANT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165304"/>
            <a:ext cx="3526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0848, флакон 500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8" name="Picture 2" descr="C:\Documents and Settings\RezunovaA\Рабочий стол\ФОТО ОБУВЬ\Гладкая кожа\Новая папка\14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r="2801"/>
          <a:stretch>
            <a:fillRect/>
          </a:stretch>
        </p:blipFill>
        <p:spPr bwMode="auto">
          <a:xfrm>
            <a:off x="5508104" y="332656"/>
            <a:ext cx="3456384" cy="2362200"/>
          </a:xfrm>
          <a:prstGeom prst="roundRect">
            <a:avLst/>
          </a:prstGeom>
          <a:noFill/>
        </p:spPr>
      </p:pic>
      <p:pic>
        <p:nvPicPr>
          <p:cNvPr id="9" name="Picture 3" descr="C:\Documents and Settings\RezunovaA\Рабочий стол\ФОТО ОБУВЬ\Гладкая кожа\Новая папка\15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436096" y="3212976"/>
            <a:ext cx="3556000" cy="23622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548680"/>
            <a:ext cx="2417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Подготовка к покраске</a:t>
            </a:r>
          </a:p>
          <a:p>
            <a:r>
              <a:rPr lang="ru-RU" dirty="0" smtClean="0"/>
              <a:t>Кондиционер</a:t>
            </a:r>
          </a:p>
        </p:txBody>
      </p:sp>
      <p:pic>
        <p:nvPicPr>
          <p:cNvPr id="3" name="Picture 2" descr="F:\ALTA\Acondicionador 1L 500ml..T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492896"/>
            <a:ext cx="2500312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628800"/>
            <a:ext cx="1714512" cy="40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F:\фото\основной уход_Левая_Часть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73824" y="3140968"/>
            <a:ext cx="3870176" cy="193508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71800" y="1988840"/>
            <a:ext cx="159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CONDITIONER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5589240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TPP04, фляжка 1000 мл и 500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76470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PRIMER</a:t>
            </a:r>
            <a:endParaRPr lang="ru-RU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5949280"/>
            <a:ext cx="4020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TPP11, фляжка 1000 мл., 9 цветов</a:t>
            </a:r>
            <a:endParaRPr lang="ru-RU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179512" y="256490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1" name="Рисунок 10" descr="P1030210.JPG"/>
          <p:cNvPicPr>
            <a:picLocks noChangeAspect="1"/>
          </p:cNvPicPr>
          <p:nvPr/>
        </p:nvPicPr>
        <p:blipFill>
          <a:blip r:embed="rId4" cstate="print"/>
          <a:srcRect l="9838" r="6539"/>
          <a:stretch>
            <a:fillRect/>
          </a:stretch>
        </p:blipFill>
        <p:spPr>
          <a:xfrm>
            <a:off x="2555776" y="188640"/>
            <a:ext cx="2952328" cy="234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P1030225.JPG"/>
          <p:cNvPicPr>
            <a:picLocks noChangeAspect="1"/>
          </p:cNvPicPr>
          <p:nvPr/>
        </p:nvPicPr>
        <p:blipFill>
          <a:blip r:embed="rId5" cstate="print"/>
          <a:srcRect l="11858" r="9878"/>
          <a:stretch>
            <a:fillRect/>
          </a:stretch>
        </p:blipFill>
        <p:spPr>
          <a:xfrm>
            <a:off x="5868144" y="188640"/>
            <a:ext cx="2736304" cy="232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6" descr="C:\Documents and Settings\RezunovaA\Рабочий стол\ФОТО ОБУВЬ\Гладкая кожа\Новая папка\17.jpg"/>
          <p:cNvPicPr>
            <a:picLocks noChangeAspect="1" noChangeArrowheads="1"/>
          </p:cNvPicPr>
          <p:nvPr/>
        </p:nvPicPr>
        <p:blipFill>
          <a:blip r:embed="rId6" cstate="print"/>
          <a:srcRect l="24300" r="31151" b="8098"/>
          <a:stretch>
            <a:fillRect/>
          </a:stretch>
        </p:blipFill>
        <p:spPr bwMode="auto">
          <a:xfrm>
            <a:off x="6012160" y="2852936"/>
            <a:ext cx="2520280" cy="3453716"/>
          </a:xfrm>
          <a:prstGeom prst="roundRect">
            <a:avLst/>
          </a:prstGeom>
          <a:noFill/>
        </p:spPr>
      </p:pic>
      <p:pic>
        <p:nvPicPr>
          <p:cNvPr id="14" name="Picture 4" descr="C:\Documents and Settings\RezunovaA\Рабочий стол\ФОТО ОБУВЬ\Гладкая кожа\Новая папка\16.jpg"/>
          <p:cNvPicPr>
            <a:picLocks noChangeAspect="1" noChangeArrowheads="1"/>
          </p:cNvPicPr>
          <p:nvPr/>
        </p:nvPicPr>
        <p:blipFill>
          <a:blip r:embed="rId7" cstate="print"/>
          <a:srcRect l="2845" t="4050" r="14646" b="12926"/>
          <a:stretch>
            <a:fillRect/>
          </a:stretch>
        </p:blipFill>
        <p:spPr bwMode="auto">
          <a:xfrm>
            <a:off x="2843808" y="2780928"/>
            <a:ext cx="2376264" cy="335954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179512" y="256490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2052" name="Picture 4" descr="D:\АРМЕН\САПФИР\Презентация\Фото для презентаций\Новая папка\DSCN3891.JPG"/>
          <p:cNvPicPr>
            <a:picLocks noChangeAspect="1" noChangeArrowheads="1"/>
          </p:cNvPicPr>
          <p:nvPr/>
        </p:nvPicPr>
        <p:blipFill>
          <a:blip r:embed="rId4" cstate="print"/>
          <a:srcRect l="16672" r="14556"/>
          <a:stretch>
            <a:fillRect/>
          </a:stretch>
        </p:blipFill>
        <p:spPr bwMode="auto">
          <a:xfrm>
            <a:off x="5796136" y="2702374"/>
            <a:ext cx="2880320" cy="3142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D:\АРМЕН\САПФИР\Презентация\Фото для презентаций\Новая папка\DSCN3852.JPG"/>
          <p:cNvPicPr>
            <a:picLocks noChangeAspect="1" noChangeArrowheads="1"/>
          </p:cNvPicPr>
          <p:nvPr/>
        </p:nvPicPr>
        <p:blipFill>
          <a:blip r:embed="rId5" cstate="print"/>
          <a:srcRect l="14588" r="12472"/>
          <a:stretch>
            <a:fillRect/>
          </a:stretch>
        </p:blipFill>
        <p:spPr bwMode="auto">
          <a:xfrm>
            <a:off x="2555776" y="332656"/>
            <a:ext cx="2870320" cy="2952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0" y="257174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098" name="Picture 2" descr="F:\МАСТЕРСКАЯ\луна\сумки\1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357562"/>
            <a:ext cx="4143404" cy="2751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F:\МАСТЕРСКАЯ\луна\сумки\1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85728"/>
            <a:ext cx="4357718" cy="289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0" y="257174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122" name="Picture 2" descr="F:\МАСТЕРСКАЯ\луна\сумки\3\P107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08818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F:\МАСТЕРСКАЯ\луна\сумки\3\P1070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57166"/>
            <a:ext cx="419577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0" y="257174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074" name="Picture 2" descr="D:\АРМЕН\САПФИР\Презентация\Фото для презентаций\Новая папка\DSCN7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60648"/>
            <a:ext cx="374321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АРМЕН\САПФИР\Презентация\Фото для презентаций\Новая папка\DSCN8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212976"/>
            <a:ext cx="3839192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0" y="257174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098" name="Picture 2" descr="D:\АРМЕН\САПФИР\Презентация\Фото для презентаций\Новая папка\DSCN7794.JPG"/>
          <p:cNvPicPr>
            <a:picLocks noChangeAspect="1" noChangeArrowheads="1"/>
          </p:cNvPicPr>
          <p:nvPr/>
        </p:nvPicPr>
        <p:blipFill>
          <a:blip r:embed="rId4" cstate="print"/>
          <a:srcRect l="13641" t="4545" r="7925" b="4545"/>
          <a:stretch>
            <a:fillRect/>
          </a:stretch>
        </p:blipFill>
        <p:spPr bwMode="auto">
          <a:xfrm>
            <a:off x="5076056" y="3097137"/>
            <a:ext cx="3600400" cy="3130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D:\АРМЕН\САПФИР\Презентация\Фото для презентаций\Новая папка\DSCN7762.JPG"/>
          <p:cNvPicPr>
            <a:picLocks noChangeAspect="1" noChangeArrowheads="1"/>
          </p:cNvPicPr>
          <p:nvPr/>
        </p:nvPicPr>
        <p:blipFill>
          <a:blip r:embed="rId5" cstate="print"/>
          <a:srcRect l="12857" t="9521" r="4286" b="4793"/>
          <a:stretch>
            <a:fillRect/>
          </a:stretch>
        </p:blipFill>
        <p:spPr bwMode="auto">
          <a:xfrm>
            <a:off x="2411760" y="188640"/>
            <a:ext cx="417646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0" y="2571744"/>
            <a:ext cx="2160240" cy="371646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5122" name="Picture 2" descr="D:\АРМЕН\САПФИР\Презентация\Фото для презентаций\Новая папка\DSCN3647.JPG"/>
          <p:cNvPicPr>
            <a:picLocks noChangeAspect="1" noChangeArrowheads="1"/>
          </p:cNvPicPr>
          <p:nvPr/>
        </p:nvPicPr>
        <p:blipFill>
          <a:blip r:embed="rId4" cstate="print"/>
          <a:srcRect l="1613" t="15049"/>
          <a:stretch>
            <a:fillRect/>
          </a:stretch>
        </p:blipFill>
        <p:spPr bwMode="auto">
          <a:xfrm>
            <a:off x="4283968" y="3284984"/>
            <a:ext cx="4392488" cy="2845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D:\АРМЕН\САПФИР\Презентация\Фото для презентаций\Новая папка\DSCN2842.JPG"/>
          <p:cNvPicPr>
            <a:picLocks noChangeAspect="1" noChangeArrowheads="1"/>
          </p:cNvPicPr>
          <p:nvPr/>
        </p:nvPicPr>
        <p:blipFill>
          <a:blip r:embed="rId5" cstate="print"/>
          <a:srcRect b="14006"/>
          <a:stretch>
            <a:fillRect/>
          </a:stretch>
        </p:blipFill>
        <p:spPr bwMode="auto">
          <a:xfrm>
            <a:off x="2627784" y="260648"/>
            <a:ext cx="446449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857232"/>
            <a:ext cx="2694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Универсальные средства</a:t>
            </a:r>
          </a:p>
          <a:p>
            <a:r>
              <a:rPr lang="ru-RU" dirty="0" smtClean="0"/>
              <a:t>Очиститель от соли</a:t>
            </a:r>
            <a:endParaRPr lang="ru-RU" dirty="0"/>
          </a:p>
        </p:txBody>
      </p:sp>
      <p:pic>
        <p:nvPicPr>
          <p:cNvPr id="7172" name="Picture 4" descr="C:\Documents and Settings\RezunovaA\Рабочий стол\ФОТО ОБУВЬ\Замша,велюр,нубук\Новая папка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3556000" cy="2362200"/>
          </a:xfrm>
          <a:prstGeom prst="roundRect">
            <a:avLst/>
          </a:prstGeom>
          <a:noFill/>
        </p:spPr>
      </p:pic>
      <p:pic>
        <p:nvPicPr>
          <p:cNvPr id="7173" name="Picture 5" descr="C:\Documents and Settings\RezunovaA\Рабочий стол\ФОТО ОБУВЬ\Замша,велюр,нубук\Новая папка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21088"/>
            <a:ext cx="3556000" cy="2362200"/>
          </a:xfrm>
          <a:prstGeom prst="roundRect">
            <a:avLst/>
          </a:prstGeom>
          <a:noFill/>
        </p:spPr>
      </p:pic>
      <p:sp>
        <p:nvSpPr>
          <p:cNvPr id="8" name="Стрелка вниз 7"/>
          <p:cNvSpPr/>
          <p:nvPr/>
        </p:nvSpPr>
        <p:spPr>
          <a:xfrm>
            <a:off x="6084168" y="3356992"/>
            <a:ext cx="360040" cy="792088"/>
          </a:xfrm>
          <a:prstGeom prst="down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165304"/>
            <a:ext cx="3643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0535, флакон 1000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1628800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HIVER-WINTER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611560" y="2276872"/>
            <a:ext cx="2241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6" t="38489" r="9701" b="7626"/>
          <a:stretch>
            <a:fillRect/>
          </a:stretch>
        </p:blipFill>
        <p:spPr bwMode="auto">
          <a:xfrm>
            <a:off x="899592" y="3717032"/>
            <a:ext cx="1656184" cy="159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85720" y="3071810"/>
            <a:ext cx="1785918" cy="314327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8195" name="Picture 3" descr="F:\МАСТЕРСКАЯ\луна\куртка\1.JPG"/>
          <p:cNvPicPr>
            <a:picLocks noChangeAspect="1" noChangeArrowheads="1"/>
          </p:cNvPicPr>
          <p:nvPr/>
        </p:nvPicPr>
        <p:blipFill>
          <a:blip r:embed="rId4" cstate="print"/>
          <a:srcRect t="1029" b="3758"/>
          <a:stretch>
            <a:fillRect/>
          </a:stretch>
        </p:blipFill>
        <p:spPr bwMode="auto">
          <a:xfrm>
            <a:off x="2428860" y="214290"/>
            <a:ext cx="3437703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F:\МАСТЕРСКАЯ\луна\куртка\2.JPG"/>
          <p:cNvPicPr>
            <a:picLocks noChangeAspect="1" noChangeArrowheads="1"/>
          </p:cNvPicPr>
          <p:nvPr/>
        </p:nvPicPr>
        <p:blipFill>
          <a:blip r:embed="rId5" cstate="print"/>
          <a:srcRect b="8907"/>
          <a:stretch>
            <a:fillRect/>
          </a:stretch>
        </p:blipFill>
        <p:spPr bwMode="auto">
          <a:xfrm>
            <a:off x="5643569" y="214290"/>
            <a:ext cx="3593135" cy="4929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85720" y="3071810"/>
            <a:ext cx="1785918" cy="3143272"/>
            <a:chOff x="142853" y="857224"/>
            <a:chExt cx="1682841" cy="3357578"/>
          </a:xfrm>
        </p:grpSpPr>
        <p:pic>
          <p:nvPicPr>
            <p:cNvPr id="4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107504" y="2132856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1166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01 - 500 мл.(11 цветов),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TPP02-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125мл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(3 цвета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металик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218" name="Picture 2" descr="F:\МАСТЕРСКАЯ\луна\куртка\2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606772"/>
            <a:ext cx="3154804" cy="4751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F:\МАСТЕРСКАЯ\луна\куртка\2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571480"/>
            <a:ext cx="3155937" cy="4752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30724.JPG"/>
          <p:cNvPicPr>
            <a:picLocks noChangeAspect="1"/>
          </p:cNvPicPr>
          <p:nvPr/>
        </p:nvPicPr>
        <p:blipFill>
          <a:blip r:embed="rId2" cstate="print"/>
          <a:srcRect l="6113" r="20410" b="7460"/>
          <a:stretch>
            <a:fillRect/>
          </a:stretch>
        </p:blipFill>
        <p:spPr>
          <a:xfrm>
            <a:off x="323528" y="392906"/>
            <a:ext cx="3888432" cy="3252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P1030755.JPG"/>
          <p:cNvPicPr>
            <a:picLocks noChangeAspect="1"/>
          </p:cNvPicPr>
          <p:nvPr/>
        </p:nvPicPr>
        <p:blipFill>
          <a:blip r:embed="rId3" cstate="print"/>
          <a:srcRect l="8110" r="14445" b="3762"/>
          <a:stretch>
            <a:fillRect/>
          </a:stretch>
        </p:blipFill>
        <p:spPr>
          <a:xfrm>
            <a:off x="4644008" y="404664"/>
            <a:ext cx="383942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P10209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861048"/>
            <a:ext cx="3960440" cy="2629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P1010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3888432" cy="2582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0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368681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90 (9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60648"/>
            <a:ext cx="3744416" cy="2486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16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924944"/>
            <a:ext cx="32643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160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924944"/>
            <a:ext cx="3096344" cy="23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РМЕН\САПФИР\Презентация\Фото для презентаций\Новая папка\DSCN4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90951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АРМЕН\САПФИР\Презентация\Фото для презентаций\Новая папка\DSCN4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3049" y="3113584"/>
            <a:ext cx="4990951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Группа 11"/>
          <p:cNvGrpSpPr>
            <a:grpSpLocks/>
          </p:cNvGrpSpPr>
          <p:nvPr/>
        </p:nvGrpSpPr>
        <p:grpSpPr bwMode="auto">
          <a:xfrm>
            <a:off x="539552" y="3789040"/>
            <a:ext cx="1621984" cy="2805462"/>
            <a:chOff x="142853" y="857224"/>
            <a:chExt cx="1682841" cy="3357578"/>
          </a:xfrm>
        </p:grpSpPr>
        <p:pic>
          <p:nvPicPr>
            <p:cNvPr id="12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483768" y="4077072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АРМЕН\САПФИР\Презентация\Фото для презентаций\Новая папка\DSCN4978.JPG"/>
          <p:cNvPicPr>
            <a:picLocks noChangeAspect="1" noChangeArrowheads="1"/>
          </p:cNvPicPr>
          <p:nvPr/>
        </p:nvPicPr>
        <p:blipFill>
          <a:blip r:embed="rId2" cstate="print"/>
          <a:srcRect l="13338" t="6667" r="6637" b="11111"/>
          <a:stretch>
            <a:fillRect/>
          </a:stretch>
        </p:blipFill>
        <p:spPr bwMode="auto">
          <a:xfrm>
            <a:off x="251520" y="188640"/>
            <a:ext cx="4392488" cy="3385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D:\АРМЕН\САПФИР\Презентация\Фото для презентаций\Новая папка\DSCN5130.JPG"/>
          <p:cNvPicPr>
            <a:picLocks noChangeAspect="1" noChangeArrowheads="1"/>
          </p:cNvPicPr>
          <p:nvPr/>
        </p:nvPicPr>
        <p:blipFill>
          <a:blip r:embed="rId3" cstate="print"/>
          <a:srcRect l="18339" r="8304" b="15556"/>
          <a:stretch>
            <a:fillRect/>
          </a:stretch>
        </p:blipFill>
        <p:spPr bwMode="auto">
          <a:xfrm>
            <a:off x="4427984" y="2708920"/>
            <a:ext cx="4468286" cy="3858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Группа 11"/>
          <p:cNvGrpSpPr>
            <a:grpSpLocks/>
          </p:cNvGrpSpPr>
          <p:nvPr/>
        </p:nvGrpSpPr>
        <p:grpSpPr bwMode="auto">
          <a:xfrm>
            <a:off x="539552" y="3789040"/>
            <a:ext cx="1621984" cy="2805462"/>
            <a:chOff x="142853" y="857224"/>
            <a:chExt cx="1682841" cy="3357578"/>
          </a:xfrm>
        </p:grpSpPr>
        <p:pic>
          <p:nvPicPr>
            <p:cNvPr id="12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2483768" y="4077072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Покраска</a:t>
            </a:r>
          </a:p>
          <a:p>
            <a:r>
              <a:rPr lang="ru-RU" dirty="0" err="1" smtClean="0"/>
              <a:t>Колор</a:t>
            </a:r>
            <a:r>
              <a:rPr lang="ru-RU" dirty="0" smtClean="0"/>
              <a:t> Дай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2660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Покраска </a:t>
            </a:r>
            <a:r>
              <a:rPr lang="en-US" dirty="0" smtClean="0"/>
              <a:t>TPP09= </a:t>
            </a:r>
            <a:r>
              <a:rPr lang="ru-RU" dirty="0" err="1" smtClean="0"/>
              <a:t>тентура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611560" y="2276872"/>
            <a:ext cx="19507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83568" y="1700808"/>
            <a:ext cx="1949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PENETRATING DYE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TPP09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фляжка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500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мл., 1л. Цвет: темно-коричневый,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темно-синий, черный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2290" name="Picture 2" descr="D:\АРМЕН\САПФИР\Презентация\Фото для презентаций\Новая папка\DSCN8340.JPG"/>
          <p:cNvPicPr>
            <a:picLocks noChangeAspect="1" noChangeArrowheads="1"/>
          </p:cNvPicPr>
          <p:nvPr/>
        </p:nvPicPr>
        <p:blipFill>
          <a:blip r:embed="rId3" cstate="print"/>
          <a:srcRect l="14286" r="10714"/>
          <a:stretch>
            <a:fillRect/>
          </a:stretch>
        </p:blipFill>
        <p:spPr bwMode="auto">
          <a:xfrm>
            <a:off x="3131840" y="116632"/>
            <a:ext cx="331130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 descr="D:\АРМЕН\САПФИР\Презентация\Фото для презентаций\Новая папка\DSCN8347.JPG"/>
          <p:cNvPicPr>
            <a:picLocks noChangeAspect="1" noChangeArrowheads="1"/>
          </p:cNvPicPr>
          <p:nvPr/>
        </p:nvPicPr>
        <p:blipFill>
          <a:blip r:embed="rId4" cstate="print"/>
          <a:srcRect l="14286" r="12500" b="4793"/>
          <a:stretch>
            <a:fillRect/>
          </a:stretch>
        </p:blipFill>
        <p:spPr bwMode="auto">
          <a:xfrm>
            <a:off x="5436096" y="3216489"/>
            <a:ext cx="3317769" cy="323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2660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Покраска </a:t>
            </a:r>
            <a:r>
              <a:rPr lang="en-US" dirty="0" smtClean="0"/>
              <a:t>TPP09= </a:t>
            </a:r>
            <a:r>
              <a:rPr lang="ru-RU" dirty="0" err="1" smtClean="0"/>
              <a:t>тентура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611560" y="2276872"/>
            <a:ext cx="19507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83568" y="1700808"/>
            <a:ext cx="1949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PENETRATING DYE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TPP09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фляжка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500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мл., 1л. Цвет: темно-коричневый,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темно-синий, черный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8" name="Рисунок 7" descr="DSC00835.JPG"/>
          <p:cNvPicPr>
            <a:picLocks noChangeAspect="1"/>
          </p:cNvPicPr>
          <p:nvPr/>
        </p:nvPicPr>
        <p:blipFill>
          <a:blip r:embed="rId3" cstate="print"/>
          <a:srcRect l="4255" t="19858" r="6383" b="6383"/>
          <a:stretch>
            <a:fillRect/>
          </a:stretch>
        </p:blipFill>
        <p:spPr>
          <a:xfrm>
            <a:off x="2771800" y="332656"/>
            <a:ext cx="3489618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SC00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204864"/>
            <a:ext cx="2520280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DSC00842.JPG"/>
          <p:cNvPicPr>
            <a:picLocks noChangeAspect="1"/>
          </p:cNvPicPr>
          <p:nvPr/>
        </p:nvPicPr>
        <p:blipFill>
          <a:blip r:embed="rId5" cstate="print"/>
          <a:srcRect l="3150" t="12600" r="2351" b="3401"/>
          <a:stretch>
            <a:fillRect/>
          </a:stretch>
        </p:blipFill>
        <p:spPr>
          <a:xfrm>
            <a:off x="5220072" y="4077072"/>
            <a:ext cx="36724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16832"/>
            <a:ext cx="2052862" cy="358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Documents and Settings\RezunovaA\Рабочий стол\ФОТО ОБУВЬ\Гладкая кожа\5.jpg"/>
          <p:cNvPicPr>
            <a:picLocks noChangeAspect="1" noChangeArrowheads="1"/>
          </p:cNvPicPr>
          <p:nvPr/>
        </p:nvPicPr>
        <p:blipFill>
          <a:blip r:embed="rId3" cstate="print"/>
          <a:srcRect l="10125" r="8876" b="8550"/>
          <a:stretch>
            <a:fillRect/>
          </a:stretch>
        </p:blipFill>
        <p:spPr bwMode="auto">
          <a:xfrm>
            <a:off x="2051720" y="3356992"/>
            <a:ext cx="3168352" cy="2376264"/>
          </a:xfrm>
          <a:prstGeom prst="roundRect">
            <a:avLst/>
          </a:prstGeom>
          <a:noFill/>
        </p:spPr>
      </p:pic>
      <p:pic>
        <p:nvPicPr>
          <p:cNvPr id="4101" name="Picture 5" descr="C:\Documents and Settings\RezunovaA\Рабочий стол\ФОТО ОБУВЬ\Гладкая кожа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979712" y="692696"/>
            <a:ext cx="3168352" cy="2362200"/>
          </a:xfrm>
          <a:prstGeom prst="roundRect">
            <a:avLst/>
          </a:prstGeom>
          <a:noFill/>
        </p:spPr>
      </p:pic>
      <p:pic>
        <p:nvPicPr>
          <p:cNvPr id="4102" name="Picture 6" descr="C:\Documents and Settings\RezunovaA\Рабочий стол\ФОТО ОБУВЬ\Гладкая кожа\200 (8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214942" y="642918"/>
            <a:ext cx="3776529" cy="2526550"/>
          </a:xfrm>
          <a:prstGeom prst="roundRect">
            <a:avLst/>
          </a:prstGeom>
          <a:noFill/>
        </p:spPr>
      </p:pic>
      <p:pic>
        <p:nvPicPr>
          <p:cNvPr id="4099" name="Picture 3" descr="C:\Documents and Settings\RezunovaA\Рабочий стол\ФОТО ОБУВЬ\Гладкая кожа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292080" y="3284984"/>
            <a:ext cx="3744416" cy="2532300"/>
          </a:xfrm>
          <a:prstGeom prst="round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85926"/>
            <a:ext cx="2133972" cy="372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172" name="Picture 4" descr="C:\Users\Армен\Desktop\ФОТО ОБУВЬ\Гладкая кожа\200 (4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643314"/>
            <a:ext cx="4714908" cy="2960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Армен\Desktop\ФОТО ОБУВЬ\Гладкая кожа\200 (4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14290"/>
            <a:ext cx="465900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6588224" y="3140968"/>
            <a:ext cx="253150" cy="315673"/>
          </a:xfrm>
          <a:prstGeom prst="down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40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88640"/>
            <a:ext cx="3888432" cy="2916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40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73016"/>
            <a:ext cx="403244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200315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195736" y="3717032"/>
            <a:ext cx="2081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Очиститель от соли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11760" y="4221088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HIVER-WINTER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6165304"/>
            <a:ext cx="3643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0535, флакон 1000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323528" y="2996952"/>
            <a:ext cx="16187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6" t="38489" r="9701" b="7626"/>
          <a:stretch>
            <a:fillRect/>
          </a:stretch>
        </p:blipFill>
        <p:spPr bwMode="auto">
          <a:xfrm>
            <a:off x="467544" y="4077072"/>
            <a:ext cx="126785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85926"/>
            <a:ext cx="2133972" cy="372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6146" name="Picture 2" descr="D:\АРМЕН\САПФИР\Презентация\Фото для презентаций\Новая папка\P1060591.JPG"/>
          <p:cNvPicPr>
            <a:picLocks noChangeAspect="1" noChangeArrowheads="1"/>
          </p:cNvPicPr>
          <p:nvPr/>
        </p:nvPicPr>
        <p:blipFill>
          <a:blip r:embed="rId3" cstate="print"/>
          <a:srcRect l="11973" t="14020" r="17517" b="17882"/>
          <a:stretch>
            <a:fillRect/>
          </a:stretch>
        </p:blipFill>
        <p:spPr bwMode="auto">
          <a:xfrm>
            <a:off x="4099712" y="3501008"/>
            <a:ext cx="471440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D:\АРМЕН\САПФИР\Презентация\Фото для презентаций\Новая папка\P1060576.JPG"/>
          <p:cNvPicPr>
            <a:picLocks noChangeAspect="1" noChangeArrowheads="1"/>
          </p:cNvPicPr>
          <p:nvPr/>
        </p:nvPicPr>
        <p:blipFill>
          <a:blip r:embed="rId4" cstate="print"/>
          <a:srcRect l="10866" t="15982" r="18625" b="13917"/>
          <a:stretch>
            <a:fillRect/>
          </a:stretch>
        </p:blipFill>
        <p:spPr bwMode="auto">
          <a:xfrm>
            <a:off x="2411760" y="332656"/>
            <a:ext cx="4464496" cy="294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26432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4868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" name="Picture 2" descr="C:\Documents and Settings\RezunovaA\Рабочий стол\ФОТО ОБУВЬ\Гладкая кожа\Новая папка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48680"/>
            <a:ext cx="3556000" cy="2667000"/>
          </a:xfrm>
          <a:prstGeom prst="roundRect">
            <a:avLst/>
          </a:prstGeom>
          <a:noFill/>
        </p:spPr>
      </p:pic>
      <p:pic>
        <p:nvPicPr>
          <p:cNvPr id="10" name="Picture 3" descr="C:\Documents and Settings\RezunovaA\Рабочий стол\ФОТО ОБУВЬ\Гладкая кожа\Новая папка\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501008"/>
            <a:ext cx="3556000" cy="2667000"/>
          </a:xfrm>
          <a:prstGeom prst="roundRect">
            <a:avLst/>
          </a:prstGeom>
          <a:noFill/>
        </p:spPr>
      </p:pic>
      <p:pic>
        <p:nvPicPr>
          <p:cNvPr id="11" name="Рисунок 10" descr="80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2348880"/>
            <a:ext cx="2520280" cy="167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80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548680"/>
            <a:ext cx="2520280" cy="167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80 (1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4221088"/>
            <a:ext cx="2520280" cy="1673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26432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4868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172" name="Picture 4" descr="D:\АРМЕН\САПФИР\Презентация\Фото для презентаций\Новая папка\41.JPG"/>
          <p:cNvPicPr>
            <a:picLocks noChangeAspect="1" noChangeArrowheads="1"/>
          </p:cNvPicPr>
          <p:nvPr/>
        </p:nvPicPr>
        <p:blipFill>
          <a:blip r:embed="rId3" cstate="print"/>
          <a:srcRect l="16601" r="9971"/>
          <a:stretch>
            <a:fillRect/>
          </a:stretch>
        </p:blipFill>
        <p:spPr bwMode="auto">
          <a:xfrm>
            <a:off x="5580112" y="3356992"/>
            <a:ext cx="3312368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D:\АРМЕН\САПФИР\Презентация\Фото для презентаций\Новая папка\40.JPG"/>
          <p:cNvPicPr>
            <a:picLocks noChangeAspect="1" noChangeArrowheads="1"/>
          </p:cNvPicPr>
          <p:nvPr/>
        </p:nvPicPr>
        <p:blipFill>
          <a:blip r:embed="rId4" cstate="print"/>
          <a:srcRect l="3522" r="17473"/>
          <a:stretch>
            <a:fillRect/>
          </a:stretch>
        </p:blipFill>
        <p:spPr bwMode="auto">
          <a:xfrm>
            <a:off x="2627784" y="146775"/>
            <a:ext cx="3456384" cy="328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800"/>
            <a:ext cx="264320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54868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877272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Арт. 081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4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флакон 500 мл., 11 цветов.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8" name="Picture 4" descr="D:\АРМЕН\САПФИР\Презентация\Фото для презентаций\Новая папка\DSCN7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2656"/>
            <a:ext cx="3960440" cy="2971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АРМЕН\САПФИР\Презентация\Фото для презентаций\Новая папка\DSCN7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36977"/>
            <a:ext cx="4032448" cy="302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661248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9" name="Группа 11"/>
          <p:cNvGrpSpPr>
            <a:grpSpLocks/>
          </p:cNvGrpSpPr>
          <p:nvPr/>
        </p:nvGrpSpPr>
        <p:grpSpPr bwMode="auto">
          <a:xfrm>
            <a:off x="251520" y="1772816"/>
            <a:ext cx="1785918" cy="3143272"/>
            <a:chOff x="142853" y="857224"/>
            <a:chExt cx="1682841" cy="3357578"/>
          </a:xfrm>
        </p:grpSpPr>
        <p:pic>
          <p:nvPicPr>
            <p:cNvPr id="10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852936"/>
            <a:ext cx="17317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1340768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8194" name="Picture 2" descr="D:\АРМЕН\САПФИР\Презентация\Фото для презентаций\Новая папка\P1040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6671"/>
            <a:ext cx="4464496" cy="2965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D:\АРМЕН\САПФИР\Презентация\Фото для презентаций\Новая папка\P105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573016"/>
            <a:ext cx="4536504" cy="3013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661248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51520" y="1772816"/>
            <a:ext cx="1785918" cy="3143272"/>
            <a:chOff x="142853" y="857224"/>
            <a:chExt cx="1682841" cy="3357578"/>
          </a:xfrm>
        </p:grpSpPr>
        <p:pic>
          <p:nvPicPr>
            <p:cNvPr id="10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852936"/>
            <a:ext cx="17317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1340768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218" name="Picture 2" descr="D:\АРМЕН\САПФИР\Презентация\Фото для презентаций\Новая папка\22.JPG"/>
          <p:cNvPicPr>
            <a:picLocks noChangeAspect="1" noChangeArrowheads="1"/>
          </p:cNvPicPr>
          <p:nvPr/>
        </p:nvPicPr>
        <p:blipFill>
          <a:blip r:embed="rId5" cstate="print"/>
          <a:srcRect l="10169" r="5085" b="7374"/>
          <a:stretch>
            <a:fillRect/>
          </a:stretch>
        </p:blipFill>
        <p:spPr bwMode="auto">
          <a:xfrm>
            <a:off x="2627784" y="260648"/>
            <a:ext cx="386384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D:\АРМЕН\САПФИР\Презентация\Фото для презентаций\Новая папка\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573016"/>
            <a:ext cx="4248472" cy="318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661248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51520" y="1772816"/>
            <a:ext cx="1785918" cy="3143272"/>
            <a:chOff x="142853" y="857224"/>
            <a:chExt cx="1682841" cy="3357578"/>
          </a:xfrm>
        </p:grpSpPr>
        <p:pic>
          <p:nvPicPr>
            <p:cNvPr id="10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852936"/>
            <a:ext cx="17317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1340768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243" name="Picture 3" descr="D:\АРМЕН\САПФИР\Презентация\Фото для презентаций\Новая папка\24.JPG"/>
          <p:cNvPicPr>
            <a:picLocks noChangeAspect="1" noChangeArrowheads="1"/>
          </p:cNvPicPr>
          <p:nvPr/>
        </p:nvPicPr>
        <p:blipFill>
          <a:blip r:embed="rId5" cstate="print"/>
          <a:srcRect l="9091" r="5195" b="4792"/>
          <a:stretch>
            <a:fillRect/>
          </a:stretch>
        </p:blipFill>
        <p:spPr bwMode="auto">
          <a:xfrm>
            <a:off x="2411760" y="188640"/>
            <a:ext cx="3974841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D:\АРМЕН\САПФИР\Презентация\Фото для презентаций\Новая папка\25.JPG"/>
          <p:cNvPicPr>
            <a:picLocks noChangeAspect="1" noChangeArrowheads="1"/>
          </p:cNvPicPr>
          <p:nvPr/>
        </p:nvPicPr>
        <p:blipFill>
          <a:blip r:embed="rId6" cstate="print"/>
          <a:srcRect l="11940" r="5970" b="6498"/>
          <a:stretch>
            <a:fillRect/>
          </a:stretch>
        </p:blipFill>
        <p:spPr bwMode="auto">
          <a:xfrm>
            <a:off x="4427984" y="2926253"/>
            <a:ext cx="4464496" cy="3815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04" y="5661248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TEINTURE FRANCAISE</a:t>
            </a:r>
            <a:endParaRPr lang="en-US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51520" y="1772816"/>
            <a:ext cx="1785918" cy="3143272"/>
            <a:chOff x="142853" y="857224"/>
            <a:chExt cx="1682841" cy="3357578"/>
          </a:xfrm>
        </p:grpSpPr>
        <p:pic>
          <p:nvPicPr>
            <p:cNvPr id="10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852936"/>
            <a:ext cx="17317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1340768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SELF SHINE COLOR DYE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1266" name="Picture 2" descr="D:\АРМЕН\САПФИР\Презентация\Фото для презентаций\Новая папка\DSCN8235.JPG"/>
          <p:cNvPicPr>
            <a:picLocks noChangeAspect="1" noChangeArrowheads="1"/>
          </p:cNvPicPr>
          <p:nvPr/>
        </p:nvPicPr>
        <p:blipFill>
          <a:blip r:embed="rId5" cstate="print"/>
          <a:srcRect l="6252" r="2052" b="8333"/>
          <a:stretch>
            <a:fillRect/>
          </a:stretch>
        </p:blipFill>
        <p:spPr bwMode="auto">
          <a:xfrm>
            <a:off x="4499991" y="3501008"/>
            <a:ext cx="422446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 descr="D:\АРМЕН\САПФИР\Презентация\Фото для презентаций\Новая папка\DSCN8081.JPG"/>
          <p:cNvPicPr>
            <a:picLocks noChangeAspect="1" noChangeArrowheads="1"/>
          </p:cNvPicPr>
          <p:nvPr/>
        </p:nvPicPr>
        <p:blipFill>
          <a:blip r:embed="rId6" cstate="print"/>
          <a:srcRect l="6252" r="2052" b="5556"/>
          <a:stretch>
            <a:fillRect/>
          </a:stretch>
        </p:blipFill>
        <p:spPr bwMode="auto">
          <a:xfrm>
            <a:off x="2483768" y="116632"/>
            <a:ext cx="4286594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148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err="1" smtClean="0"/>
              <a:t>Финишинг</a:t>
            </a:r>
            <a:endParaRPr lang="ru-RU" dirty="0"/>
          </a:p>
        </p:txBody>
      </p:sp>
      <p:pic>
        <p:nvPicPr>
          <p:cNvPr id="1029" name="Picture 5" descr="C:\Documents and Settings\RezunovaA\Рабочий стол\ФОТО ОБУВЬ\Гладкая кожа\Новая папка\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76672"/>
            <a:ext cx="3840088" cy="2880066"/>
          </a:xfrm>
          <a:prstGeom prst="roundRect">
            <a:avLst/>
          </a:prstGeom>
          <a:noFill/>
        </p:spPr>
      </p:pic>
      <p:pic>
        <p:nvPicPr>
          <p:cNvPr id="1030" name="Picture 6" descr="C:\Documents and Settings\RezunovaA\Рабочий стол\ФОТО ОБУВЬ\Гладкая кожа\Новая папка\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912096" cy="2934072"/>
          </a:xfrm>
          <a:prstGeom prst="roundRect">
            <a:avLst/>
          </a:prstGeom>
          <a:noFill/>
        </p:spPr>
      </p:pic>
      <p:pic>
        <p:nvPicPr>
          <p:cNvPr id="1033" name="Picture 9" descr="C:\Documents and Settings\RezunovaA\Рабочий стол\Фото профсерии\Last photos from FtP\Water Basis Lacquer 2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844824"/>
            <a:ext cx="2075293" cy="3808425"/>
          </a:xfrm>
          <a:prstGeom prst="rect">
            <a:avLst/>
          </a:prstGeom>
          <a:noFill/>
        </p:spPr>
      </p:pic>
      <p:pic>
        <p:nvPicPr>
          <p:cNvPr id="1031" name="Picture 7" descr="C:\Documents and Settings\RezunovaA\Рабочий стол\Фото профсерии\Gloss Water Basis Lacquer 1L.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3EF"/>
              </a:clrFrom>
              <a:clrTo>
                <a:srgbClr val="F9F3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2132856"/>
            <a:ext cx="2160240" cy="37444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1844824"/>
            <a:ext cx="369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FINISHING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WATER BASED LACQUER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sz="1050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94928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08 -глянцевый, 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03 - матовый, фляжка, 1л.</a:t>
            </a:r>
            <a:endParaRPr lang="ru-RU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phr1002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4077072"/>
            <a:ext cx="1754432" cy="1656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780928"/>
            <a:ext cx="148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7664" y="3356992"/>
            <a:ext cx="769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Крем </a:t>
            </a:r>
            <a:endParaRPr lang="ru-RU" sz="1050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8" name="Picture 4" descr="C:\Documents and Settings\RezunovaA\Рабочий стол\ФОТО ОБУВЬ\Гладкая кожа\Новая папка\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128459" cy="3096344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5877272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1012</a:t>
            </a:r>
            <a:endParaRPr lang="ru-RU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17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6632"/>
            <a:ext cx="355239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1691680" y="1268760"/>
            <a:ext cx="1214446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170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16632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99592" y="4797152"/>
            <a:ext cx="2081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Очиститель от соли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5373216"/>
            <a:ext cx="161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HIVER-WINTER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87727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0535, флакон 1000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107504" y="1700808"/>
            <a:ext cx="16187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6" t="38489" r="9701" b="7626"/>
          <a:stretch>
            <a:fillRect/>
          </a:stretch>
        </p:blipFill>
        <p:spPr bwMode="auto">
          <a:xfrm>
            <a:off x="251520" y="2780928"/>
            <a:ext cx="126785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D:\АРМЕН\САПФИР\Презентация\Фото для презентаций\Новая папка\DSCN7854.JPG"/>
          <p:cNvPicPr>
            <a:picLocks noChangeAspect="1" noChangeArrowheads="1"/>
          </p:cNvPicPr>
          <p:nvPr/>
        </p:nvPicPr>
        <p:blipFill>
          <a:blip r:embed="rId4" cstate="print"/>
          <a:srcRect l="29247" t="50848" r="13531" b="8474"/>
          <a:stretch>
            <a:fillRect/>
          </a:stretch>
        </p:blipFill>
        <p:spPr bwMode="auto">
          <a:xfrm>
            <a:off x="1979712" y="116632"/>
            <a:ext cx="5805645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9" name="Picture 3" descr="D:\АРМЕН\САПФИР\Презентация\Фото для презентаций\Новая папка\DSCN7973.JPG"/>
          <p:cNvPicPr>
            <a:picLocks noChangeAspect="1" noChangeArrowheads="1"/>
          </p:cNvPicPr>
          <p:nvPr/>
        </p:nvPicPr>
        <p:blipFill>
          <a:blip r:embed="rId5" cstate="print"/>
          <a:srcRect l="19074" t="45763" r="18618" b="1695"/>
          <a:stretch>
            <a:fillRect/>
          </a:stretch>
        </p:blipFill>
        <p:spPr bwMode="auto">
          <a:xfrm>
            <a:off x="3491880" y="3364340"/>
            <a:ext cx="5224065" cy="330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RezunovaA\Рабочий стол\ФОТО ОБУВЬ\Гладкая кожа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20688"/>
            <a:ext cx="3556000" cy="2362200"/>
          </a:xfrm>
          <a:prstGeom prst="roundRect">
            <a:avLst/>
          </a:prstGeom>
          <a:noFill/>
        </p:spPr>
      </p:pic>
      <p:pic>
        <p:nvPicPr>
          <p:cNvPr id="3" name="Picture 7" descr="C:\Documents and Settings\RezunovaA\Рабочий стол\ФОТО ОБУВЬ\Гладкая кожа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429000"/>
            <a:ext cx="4680520" cy="3109202"/>
          </a:xfrm>
          <a:prstGeom prst="roundRect">
            <a:avLst/>
          </a:prstGeom>
          <a:noFill/>
        </p:spPr>
      </p:pic>
      <p:pic>
        <p:nvPicPr>
          <p:cNvPr id="4" name="Picture 5" descr="C:\Documents and Settings\RezunovaA\Рабочий стол\ФОТО ОБУВЬ\Гладкая кожа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20688"/>
            <a:ext cx="3556000" cy="2362200"/>
          </a:xfrm>
          <a:prstGeom prst="round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4139952" y="1556792"/>
            <a:ext cx="576064" cy="216024"/>
          </a:xfrm>
          <a:prstGeom prst="rightArrow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692696"/>
            <a:ext cx="1483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Реставрация</a:t>
            </a:r>
          </a:p>
          <a:p>
            <a:r>
              <a:rPr lang="ru-RU" dirty="0" smtClean="0"/>
              <a:t>0851</a:t>
            </a:r>
            <a:r>
              <a:rPr lang="en-US" dirty="0" smtClean="0"/>
              <a:t>+_0804</a:t>
            </a:r>
            <a:endParaRPr lang="ru-RU" dirty="0"/>
          </a:p>
        </p:txBody>
      </p:sp>
      <p:pic>
        <p:nvPicPr>
          <p:cNvPr id="3" name="Picture 3" descr="\\Fileserver-1\рабочие папки\Отдел - Маркетинг\TARRAGO\Профсерия\Saphir\Renovating cream 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2276872"/>
            <a:ext cx="1296144" cy="28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/>
          <a:stretch>
            <a:fillRect/>
          </a:stretch>
        </p:blipFill>
        <p:spPr bwMode="auto">
          <a:xfrm>
            <a:off x="251520" y="1556792"/>
            <a:ext cx="234315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971600" y="1268760"/>
            <a:ext cx="1136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JUVACUIR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ru-RU" b="1" dirty="0" smtClean="0">
                <a:solidFill>
                  <a:srgbClr val="000000"/>
                </a:solidFill>
              </a:rPr>
              <a:t>Арт.0804, флакон 500 мл. 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Цвет: темно-коричневый, черный</a:t>
            </a:r>
            <a:r>
              <a:rPr lang="ru-RU" b="1" dirty="0" smtClean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916832"/>
            <a:ext cx="2205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RENOVATING CREAM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6093296"/>
            <a:ext cx="3379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Арт.0851, туба 25мл., 48 цветов, 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8860" y="1142984"/>
            <a:ext cx="1536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 </a:t>
            </a:r>
          </a:p>
          <a:p>
            <a:r>
              <a:rPr lang="ru-RU" dirty="0" smtClean="0"/>
              <a:t>Реставрация</a:t>
            </a:r>
          </a:p>
          <a:p>
            <a:r>
              <a:rPr lang="en-US" dirty="0" smtClean="0"/>
              <a:t>0803</a:t>
            </a:r>
            <a:endParaRPr lang="ru-RU" dirty="0"/>
          </a:p>
        </p:txBody>
      </p:sp>
      <p:pic>
        <p:nvPicPr>
          <p:cNvPr id="4" name="Picture 5" descr="C:\Documents and Settings\RezunovaA\Рабочий стол\ФОТО ОБУВЬ\Гладкая кожа\Новая папка\33.jpg"/>
          <p:cNvPicPr>
            <a:picLocks noChangeAspect="1" noChangeArrowheads="1"/>
          </p:cNvPicPr>
          <p:nvPr/>
        </p:nvPicPr>
        <p:blipFill>
          <a:blip r:embed="rId2" cstate="print"/>
          <a:srcRect r="14951"/>
          <a:stretch>
            <a:fillRect/>
          </a:stretch>
        </p:blipFill>
        <p:spPr bwMode="auto">
          <a:xfrm>
            <a:off x="4788024" y="3518024"/>
            <a:ext cx="3168352" cy="2794000"/>
          </a:xfrm>
          <a:prstGeom prst="roundRect">
            <a:avLst/>
          </a:prstGeom>
          <a:noFill/>
        </p:spPr>
      </p:pic>
      <p:pic>
        <p:nvPicPr>
          <p:cNvPr id="5" name="Picture 6" descr="C:\Documents and Settings\RezunovaA\Рабочий стол\ФОТО ОБУВЬ\Гладкая кожа\Новая папка\34.jpg"/>
          <p:cNvPicPr>
            <a:picLocks noChangeAspect="1" noChangeArrowheads="1"/>
          </p:cNvPicPr>
          <p:nvPr/>
        </p:nvPicPr>
        <p:blipFill>
          <a:blip r:embed="rId3" cstate="print"/>
          <a:srcRect l="21632" r="6815" b="13601"/>
          <a:stretch>
            <a:fillRect/>
          </a:stretch>
        </p:blipFill>
        <p:spPr bwMode="auto">
          <a:xfrm>
            <a:off x="755576" y="3370586"/>
            <a:ext cx="3168352" cy="2869277"/>
          </a:xfrm>
          <a:prstGeom prst="roundRect">
            <a:avLst/>
          </a:prstGeom>
          <a:noFill/>
        </p:spPr>
      </p:pic>
      <p:pic>
        <p:nvPicPr>
          <p:cNvPr id="6" name="Picture 4" descr="C:\Documents and Settings\RezunovaA\Рабочий стол\ФОТО ОБУВЬ\Гладкая кожа\Новая папка\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3698213" cy="2773660"/>
          </a:xfrm>
          <a:prstGeom prst="roundRect">
            <a:avLst/>
          </a:prstGeom>
          <a:noFill/>
        </p:spPr>
      </p:pic>
      <p:pic>
        <p:nvPicPr>
          <p:cNvPr id="7" name="Picture 2" descr="C:\Documents and Settings\RezunovaA\Рабочий стол\ФОТО ОБУВЬ\Гладкая кожа\Новая папка\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2656"/>
            <a:ext cx="3552394" cy="2664296"/>
          </a:xfrm>
          <a:prstGeom prst="roundRect">
            <a:avLst/>
          </a:prstGeom>
          <a:noFill/>
        </p:spPr>
      </p:pic>
      <p:pic>
        <p:nvPicPr>
          <p:cNvPr id="8" name="Picture 3" descr="C:\Documents and Settings\RezunovaA\Рабочий стол\ФОТО ОБУВЬ\Гладкая кожа\Новая папка\31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26944" t="8981"/>
          <a:stretch>
            <a:fillRect/>
          </a:stretch>
        </p:blipFill>
        <p:spPr bwMode="auto">
          <a:xfrm>
            <a:off x="3779912" y="692696"/>
            <a:ext cx="1947292" cy="1819554"/>
          </a:xfrm>
          <a:prstGeom prst="roundRect">
            <a:avLst/>
          </a:prstGeom>
          <a:noFill/>
        </p:spPr>
      </p:pic>
      <p:sp>
        <p:nvSpPr>
          <p:cNvPr id="9" name="Стрелка вправо 8"/>
          <p:cNvSpPr/>
          <p:nvPr/>
        </p:nvSpPr>
        <p:spPr>
          <a:xfrm rot="10612337">
            <a:off x="5292080" y="1412776"/>
            <a:ext cx="1944216" cy="144016"/>
          </a:xfrm>
          <a:prstGeom prst="rightArrow">
            <a:avLst/>
          </a:prstGeom>
          <a:solidFill>
            <a:srgbClr val="C0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9806859">
            <a:off x="3347864" y="1556792"/>
            <a:ext cx="936104" cy="72008"/>
          </a:xfrm>
          <a:prstGeom prst="rightArrow">
            <a:avLst/>
          </a:prstGeom>
          <a:solidFill>
            <a:srgbClr val="C0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228184" y="4077072"/>
            <a:ext cx="1656184" cy="14401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260642">
            <a:off x="3363758" y="4504264"/>
            <a:ext cx="2808312" cy="7200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RezunovaA\Рабочий стол\ФОТО ОБУВЬ\Гладкая кожа\Новая папка\39.jpg"/>
          <p:cNvPicPr>
            <a:picLocks noChangeAspect="1" noChangeArrowheads="1"/>
          </p:cNvPicPr>
          <p:nvPr/>
        </p:nvPicPr>
        <p:blipFill>
          <a:blip r:embed="rId2" cstate="print"/>
          <a:srcRect l="10125" r="4826" b="16301"/>
          <a:stretch>
            <a:fillRect/>
          </a:stretch>
        </p:blipFill>
        <p:spPr bwMode="auto">
          <a:xfrm>
            <a:off x="683568" y="116632"/>
            <a:ext cx="3024336" cy="2232248"/>
          </a:xfrm>
          <a:prstGeom prst="roundRect">
            <a:avLst/>
          </a:prstGeom>
          <a:noFill/>
        </p:spPr>
      </p:pic>
      <p:pic>
        <p:nvPicPr>
          <p:cNvPr id="11267" name="Picture 3" descr="C:\Documents and Settings\RezunovaA\Рабочий стол\ФОТО ОБУВЬ\Гладкая кожа\Новая папка\40.jpg"/>
          <p:cNvPicPr>
            <a:picLocks noChangeAspect="1" noChangeArrowheads="1"/>
          </p:cNvPicPr>
          <p:nvPr/>
        </p:nvPicPr>
        <p:blipFill>
          <a:blip r:embed="rId3" cstate="print"/>
          <a:srcRect l="18803" t="18900" r="13505" b="16301"/>
          <a:stretch>
            <a:fillRect/>
          </a:stretch>
        </p:blipFill>
        <p:spPr bwMode="auto">
          <a:xfrm>
            <a:off x="4644008" y="116632"/>
            <a:ext cx="2880320" cy="2141776"/>
          </a:xfrm>
          <a:prstGeom prst="roundRect">
            <a:avLst/>
          </a:prstGeom>
          <a:noFill/>
        </p:spPr>
      </p:pic>
      <p:pic>
        <p:nvPicPr>
          <p:cNvPr id="11268" name="Picture 4" descr="C:\Documents and Settings\RezunovaA\Рабочий стол\ФОТО ОБУВЬ\Гладкая кожа\Новая папка\41.jpg"/>
          <p:cNvPicPr>
            <a:picLocks noChangeAspect="1" noChangeArrowheads="1"/>
          </p:cNvPicPr>
          <p:nvPr/>
        </p:nvPicPr>
        <p:blipFill>
          <a:blip r:embed="rId4" cstate="print"/>
          <a:srcRect r="15217" b="5096"/>
          <a:stretch>
            <a:fillRect/>
          </a:stretch>
        </p:blipFill>
        <p:spPr bwMode="auto">
          <a:xfrm>
            <a:off x="755576" y="2420888"/>
            <a:ext cx="2808312" cy="2088232"/>
          </a:xfrm>
          <a:prstGeom prst="roundRect">
            <a:avLst/>
          </a:prstGeom>
          <a:noFill/>
        </p:spPr>
      </p:pic>
      <p:pic>
        <p:nvPicPr>
          <p:cNvPr id="11269" name="Picture 5" descr="C:\Documents and Settings\RezunovaA\Рабочий стол\ФОТО ОБУВЬ\Гладкая кожа\Новая папка\43.jpg"/>
          <p:cNvPicPr>
            <a:picLocks noChangeAspect="1" noChangeArrowheads="1"/>
          </p:cNvPicPr>
          <p:nvPr/>
        </p:nvPicPr>
        <p:blipFill>
          <a:blip r:embed="rId5" cstate="print"/>
          <a:srcRect r="14951" b="4238"/>
          <a:stretch>
            <a:fillRect/>
          </a:stretch>
        </p:blipFill>
        <p:spPr bwMode="auto">
          <a:xfrm>
            <a:off x="4644008" y="2348880"/>
            <a:ext cx="2891398" cy="2160240"/>
          </a:xfrm>
          <a:prstGeom prst="roundRect">
            <a:avLst/>
          </a:prstGeom>
          <a:noFill/>
        </p:spPr>
      </p:pic>
      <p:pic>
        <p:nvPicPr>
          <p:cNvPr id="11270" name="Picture 6" descr="C:\Documents and Settings\RezunovaA\Рабочий стол\ФОТО ОБУВЬ\Гладкая кожа\Новая папка\44.jpg"/>
          <p:cNvPicPr>
            <a:picLocks noChangeAspect="1" noChangeArrowheads="1"/>
          </p:cNvPicPr>
          <p:nvPr/>
        </p:nvPicPr>
        <p:blipFill>
          <a:blip r:embed="rId6" cstate="print"/>
          <a:srcRect l="15339" r="11424" b="16448"/>
          <a:stretch>
            <a:fillRect/>
          </a:stretch>
        </p:blipFill>
        <p:spPr bwMode="auto">
          <a:xfrm>
            <a:off x="251520" y="4653136"/>
            <a:ext cx="2592288" cy="1962370"/>
          </a:xfrm>
          <a:prstGeom prst="roundRect">
            <a:avLst/>
          </a:prstGeom>
          <a:noFill/>
        </p:spPr>
      </p:pic>
      <p:pic>
        <p:nvPicPr>
          <p:cNvPr id="11271" name="Picture 7" descr="C:\Documents and Settings\RezunovaA\Рабочий стол\ФОТО ОБУВЬ\Гладкая кожа\Новая папка\45.jpg"/>
          <p:cNvPicPr>
            <a:picLocks noChangeAspect="1" noChangeArrowheads="1"/>
          </p:cNvPicPr>
          <p:nvPr/>
        </p:nvPicPr>
        <p:blipFill>
          <a:blip r:embed="rId7" cstate="print"/>
          <a:srcRect r="12589"/>
          <a:stretch>
            <a:fillRect/>
          </a:stretch>
        </p:blipFill>
        <p:spPr bwMode="auto">
          <a:xfrm>
            <a:off x="3131840" y="4581128"/>
            <a:ext cx="2808312" cy="2131798"/>
          </a:xfrm>
          <a:prstGeom prst="roundRect">
            <a:avLst/>
          </a:prstGeom>
          <a:noFill/>
        </p:spPr>
      </p:pic>
      <p:pic>
        <p:nvPicPr>
          <p:cNvPr id="11272" name="Picture 8" descr="C:\Documents and Settings\RezunovaA\Рабочий стол\ФОТО ОБУВЬ\Гладкая кожа\Новая папка\46.jpg"/>
          <p:cNvPicPr>
            <a:picLocks noChangeAspect="1" noChangeArrowheads="1"/>
          </p:cNvPicPr>
          <p:nvPr/>
        </p:nvPicPr>
        <p:blipFill>
          <a:blip r:embed="rId8" cstate="print"/>
          <a:srcRect l="9893" r="13032" b="5767"/>
          <a:stretch>
            <a:fillRect/>
          </a:stretch>
        </p:blipFill>
        <p:spPr bwMode="auto">
          <a:xfrm>
            <a:off x="6228184" y="4638370"/>
            <a:ext cx="2592288" cy="2102999"/>
          </a:xfrm>
          <a:prstGeom prst="round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 rot="1561712">
            <a:off x="971600" y="5445224"/>
            <a:ext cx="1728192" cy="1152128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561712">
            <a:off x="4017068" y="5261923"/>
            <a:ext cx="1728192" cy="1152128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1561712">
            <a:off x="6609356" y="5261922"/>
            <a:ext cx="1728192" cy="1152128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60 (4).JPG"/>
          <p:cNvPicPr>
            <a:picLocks noChangeAspect="1"/>
          </p:cNvPicPr>
          <p:nvPr/>
        </p:nvPicPr>
        <p:blipFill>
          <a:blip r:embed="rId2" cstate="print"/>
          <a:srcRect l="17713" t="35300" r="27950" b="8001"/>
          <a:stretch>
            <a:fillRect/>
          </a:stretch>
        </p:blipFill>
        <p:spPr>
          <a:xfrm>
            <a:off x="827584" y="692696"/>
            <a:ext cx="322035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C:\Documents and Settings\RezunovaA\Рабочий стол\ФОТО ОБУВЬ\Гладкая кожа\Новая папка\35.jpg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 r="4982" b="19001"/>
          <a:stretch>
            <a:fillRect/>
          </a:stretch>
        </p:blipFill>
        <p:spPr bwMode="auto">
          <a:xfrm>
            <a:off x="4499992" y="548680"/>
            <a:ext cx="4392488" cy="2808312"/>
          </a:xfrm>
          <a:prstGeom prst="roundRect">
            <a:avLst/>
          </a:prstGeom>
          <a:noFill/>
        </p:spPr>
      </p:pic>
      <p:pic>
        <p:nvPicPr>
          <p:cNvPr id="10244" name="Picture 4" descr="C:\Documents and Settings\RezunovaA\Рабочий стол\ФОТО ОБУВЬ\Гладкая кожа\Новая папка\36.jpg"/>
          <p:cNvPicPr>
            <a:picLocks noChangeAspect="1" noChangeArrowheads="1"/>
          </p:cNvPicPr>
          <p:nvPr/>
        </p:nvPicPr>
        <p:blipFill>
          <a:blip r:embed="rId4" cstate="print"/>
          <a:srcRect r="3130" b="19001"/>
          <a:stretch>
            <a:fillRect/>
          </a:stretch>
        </p:blipFill>
        <p:spPr bwMode="auto">
          <a:xfrm>
            <a:off x="4572000" y="3645024"/>
            <a:ext cx="4248472" cy="2664296"/>
          </a:xfrm>
          <a:prstGeom prst="roundRect">
            <a:avLst/>
          </a:prstGeom>
          <a:noFill/>
        </p:spPr>
      </p:pic>
      <p:pic>
        <p:nvPicPr>
          <p:cNvPr id="10245" name="Picture 5" descr="C:\Documents and Settings\RezunovaA\Рабочий стол\ФОТО ОБУВЬ\Гладкая кожа\Новая папка\38.jpg"/>
          <p:cNvPicPr>
            <a:picLocks noChangeAspect="1" noChangeArrowheads="1"/>
          </p:cNvPicPr>
          <p:nvPr/>
        </p:nvPicPr>
        <p:blipFill>
          <a:blip r:embed="rId5" cstate="print"/>
          <a:srcRect l="6075" r="19001"/>
          <a:stretch>
            <a:fillRect/>
          </a:stretch>
        </p:blipFill>
        <p:spPr bwMode="auto">
          <a:xfrm>
            <a:off x="1259632" y="3789040"/>
            <a:ext cx="2664296" cy="2667000"/>
          </a:xfrm>
          <a:prstGeom prst="round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4861842" y="2178149"/>
            <a:ext cx="1354515" cy="1230055"/>
          </a:xfrm>
          <a:prstGeom prst="ellipse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1758071">
            <a:off x="3628437" y="2361266"/>
            <a:ext cx="1152128" cy="1073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РМЕН\САПФИР\Презентация\Фото для презентаций\Новая папка\DSCN3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608512" cy="3457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АРМЕН\САПФИР\Презентация\Фото для презентаций\Новая папка\DSCN3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608512" cy="3457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\\Fileserver-1\рабочие папки\Отдел - Маркетинг\TARRAGO\Профсерия\Saphir\Renovating cream 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188640"/>
            <a:ext cx="1296144" cy="28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71600" y="4077072"/>
            <a:ext cx="2205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</a:rPr>
              <a:t>RENOVATING CREAM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6021288"/>
            <a:ext cx="3379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Арт.0851, туба 25мл., 48 цветов, </a:t>
            </a: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AnnaR\Рабочий стол\каталог\Артикулы Saphir\sphr0823\sp0823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611560" y="1268760"/>
            <a:ext cx="1386152" cy="40324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476672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TENAX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733256"/>
            <a:ext cx="3919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0823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, аэрозоль 200мл., 40 цветов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8" name="Picture 4" descr="C:\Documents and Settings\RezunovaA\Рабочий стол\ФОТО ОБУВЬ\Гладкая кожа\Новая папка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28"/>
            <a:ext cx="3672408" cy="2754306"/>
          </a:xfrm>
          <a:prstGeom prst="roundRect">
            <a:avLst/>
          </a:prstGeom>
          <a:noFill/>
        </p:spPr>
      </p:pic>
      <p:pic>
        <p:nvPicPr>
          <p:cNvPr id="9" name="Picture 5" descr="C:\Documents and Settings\RezunovaA\Рабочий стол\ФОТО ОБУВЬ\Гладкая кожа\Новая папка\22.jpg"/>
          <p:cNvPicPr>
            <a:picLocks noChangeAspect="1" noChangeArrowheads="1"/>
          </p:cNvPicPr>
          <p:nvPr/>
        </p:nvPicPr>
        <p:blipFill>
          <a:blip r:embed="rId4" cstate="print"/>
          <a:srcRect r="8876"/>
          <a:stretch>
            <a:fillRect/>
          </a:stretch>
        </p:blipFill>
        <p:spPr bwMode="auto">
          <a:xfrm rot="5400000">
            <a:off x="4179881" y="3463929"/>
            <a:ext cx="3521682" cy="288032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908720"/>
            <a:ext cx="1483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Уход</a:t>
            </a:r>
          </a:p>
          <a:p>
            <a:r>
              <a:rPr lang="en-US" dirty="0" smtClean="0"/>
              <a:t>TPP 64</a:t>
            </a:r>
            <a:endParaRPr lang="ru-RU" dirty="0"/>
          </a:p>
        </p:txBody>
      </p:sp>
      <p:pic>
        <p:nvPicPr>
          <p:cNvPr id="6" name="Picture 7" descr="C:\Documents and Settings\RezunovaA\Рабочий стол\ФОТО ОБУВЬ\Гладкая кожа\Новая папка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3744416" cy="2808312"/>
          </a:xfrm>
          <a:prstGeom prst="roundRect">
            <a:avLst/>
          </a:prstGeom>
          <a:noFill/>
        </p:spPr>
      </p:pic>
      <p:pic>
        <p:nvPicPr>
          <p:cNvPr id="7" name="Picture 9" descr="C:\Documents and Settings\RezunovaA\Рабочий стол\ФОТО ОБУВЬ\Гладкая кожа\Новая папка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3789040"/>
            <a:ext cx="3748021" cy="2811016"/>
          </a:xfrm>
          <a:prstGeom prst="roundRect">
            <a:avLst/>
          </a:prstGeom>
          <a:noFill/>
        </p:spPr>
      </p:pic>
      <p:pic>
        <p:nvPicPr>
          <p:cNvPr id="3076" name="Picture 4" descr="C:\Documents and Settings\RezunovaA\Рабочий стол\Фото профсерии\для буклета\Tarrago\SELF SHINE SHOE CREAM SHOE POLISH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2564904"/>
            <a:ext cx="3565978" cy="305016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1916832"/>
            <a:ext cx="2573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SELF SHINE SHOE CREAM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949280"/>
            <a:ext cx="29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64, банка 1 кг., 4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цв</a:t>
            </a: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DSCN0256.JPG"/>
          <p:cNvPicPr>
            <a:picLocks noChangeAspect="1"/>
          </p:cNvPicPr>
          <p:nvPr/>
        </p:nvPicPr>
        <p:blipFill>
          <a:blip r:embed="rId2" cstate="print"/>
          <a:srcRect b="17949"/>
          <a:stretch>
            <a:fillRect/>
          </a:stretch>
        </p:blipFill>
        <p:spPr>
          <a:xfrm>
            <a:off x="571472" y="428604"/>
            <a:ext cx="374441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627784" y="3284984"/>
            <a:ext cx="148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Гладкая кожа</a:t>
            </a:r>
          </a:p>
          <a:p>
            <a:r>
              <a:rPr lang="ru-RU" dirty="0" smtClean="0"/>
              <a:t>чистка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356992"/>
            <a:ext cx="887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2"/>
                </a:solidFill>
                <a:ea typeface="Calibri" pitchFamily="34" charset="0"/>
                <a:cs typeface="Times New Roman" pitchFamily="18" charset="0"/>
              </a:rPr>
              <a:t>CREAM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5949280"/>
            <a:ext cx="29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TPP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64, банка 1 кг., 4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цв</a:t>
            </a:r>
            <a:endParaRPr lang="ru-RU" dirty="0"/>
          </a:p>
        </p:txBody>
      </p:sp>
      <p:pic>
        <p:nvPicPr>
          <p:cNvPr id="10" name="Рисунок 9" descr="sphr1220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789040"/>
            <a:ext cx="1704227" cy="2109192"/>
          </a:xfrm>
          <a:prstGeom prst="rect">
            <a:avLst/>
          </a:prstGeom>
        </p:spPr>
      </p:pic>
      <p:pic>
        <p:nvPicPr>
          <p:cNvPr id="11" name="Рисунок 10" descr="DSCN0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85728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DSCN0260.JPG"/>
          <p:cNvPicPr>
            <a:picLocks noChangeAspect="1"/>
          </p:cNvPicPr>
          <p:nvPr/>
        </p:nvPicPr>
        <p:blipFill>
          <a:blip r:embed="rId5" cstate="print"/>
          <a:srcRect r="28968" b="14254"/>
          <a:stretch>
            <a:fillRect/>
          </a:stretch>
        </p:blipFill>
        <p:spPr>
          <a:xfrm>
            <a:off x="4716016" y="3140968"/>
            <a:ext cx="3707904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DSCN3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3919843" cy="321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DSCN3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392519"/>
            <a:ext cx="4402344" cy="3465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SCN3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42852"/>
            <a:ext cx="4260931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428604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</a:t>
            </a:r>
          </a:p>
          <a:p>
            <a:endParaRPr lang="ru-RU" dirty="0"/>
          </a:p>
        </p:txBody>
      </p:sp>
      <p:pic>
        <p:nvPicPr>
          <p:cNvPr id="2050" name="Picture 2" descr="F:\422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772816"/>
            <a:ext cx="2335607" cy="4365620"/>
          </a:xfrm>
          <a:prstGeom prst="rect">
            <a:avLst/>
          </a:prstGeom>
          <a:noFill/>
        </p:spPr>
      </p:pic>
      <p:pic>
        <p:nvPicPr>
          <p:cNvPr id="6" name="Picture 5" descr="C:\Documents and Settings\RezunovaA\Рабочий стол\ФОТО ОБУВЬ\Замша,велюр,нубук\4.jpg"/>
          <p:cNvPicPr>
            <a:picLocks noChangeAspect="1" noChangeArrowheads="1"/>
          </p:cNvPicPr>
          <p:nvPr/>
        </p:nvPicPr>
        <p:blipFill>
          <a:blip r:embed="rId3" cstate="print"/>
          <a:srcRect t="21600" b="19001"/>
          <a:stretch>
            <a:fillRect/>
          </a:stretch>
        </p:blipFill>
        <p:spPr bwMode="auto">
          <a:xfrm>
            <a:off x="5436096" y="3429000"/>
            <a:ext cx="3556000" cy="1584176"/>
          </a:xfrm>
          <a:prstGeom prst="roundRect">
            <a:avLst/>
          </a:prstGeom>
          <a:noFill/>
        </p:spPr>
      </p:pic>
      <p:pic>
        <p:nvPicPr>
          <p:cNvPr id="5" name="Picture 4" descr="C:\Documents and Settings\RezunovaA\Рабочий стол\ФОТО ОБУВЬ\Замша,велюр,нубук\3.jpg"/>
          <p:cNvPicPr>
            <a:picLocks noChangeAspect="1" noChangeArrowheads="1"/>
          </p:cNvPicPr>
          <p:nvPr/>
        </p:nvPicPr>
        <p:blipFill>
          <a:blip r:embed="rId4" cstate="print"/>
          <a:srcRect b="11420"/>
          <a:stretch>
            <a:fillRect/>
          </a:stretch>
        </p:blipFill>
        <p:spPr bwMode="auto">
          <a:xfrm>
            <a:off x="2411760" y="4581128"/>
            <a:ext cx="3143272" cy="2088232"/>
          </a:xfrm>
          <a:prstGeom prst="roundRect">
            <a:avLst/>
          </a:prstGeom>
          <a:noFill/>
        </p:spPr>
      </p:pic>
      <p:pic>
        <p:nvPicPr>
          <p:cNvPr id="4" name="Picture 3" descr="C:\Documents and Settings\RezunovaA\Рабочий стол\ФОТО ОБУВЬ\Замша,велюр,нубук\2.jpg"/>
          <p:cNvPicPr>
            <a:picLocks noChangeAspect="1" noChangeArrowheads="1"/>
          </p:cNvPicPr>
          <p:nvPr/>
        </p:nvPicPr>
        <p:blipFill>
          <a:blip r:embed="rId5" cstate="print"/>
          <a:srcRect t="24300" b="16301"/>
          <a:stretch>
            <a:fillRect/>
          </a:stretch>
        </p:blipFill>
        <p:spPr bwMode="auto">
          <a:xfrm>
            <a:off x="5292080" y="476672"/>
            <a:ext cx="3556000" cy="1584176"/>
          </a:xfrm>
          <a:prstGeom prst="roundRect">
            <a:avLst/>
          </a:prstGeom>
          <a:noFill/>
        </p:spPr>
      </p:pic>
      <p:pic>
        <p:nvPicPr>
          <p:cNvPr id="3" name="Picture 2" descr="C:\Documents and Settings\RezunovaA\Рабочий стол\ФОТО ОБУВЬ\Замша,велюр,нубук\1.jpg"/>
          <p:cNvPicPr>
            <a:picLocks noChangeAspect="1" noChangeArrowheads="1"/>
          </p:cNvPicPr>
          <p:nvPr/>
        </p:nvPicPr>
        <p:blipFill>
          <a:blip r:embed="rId6" cstate="print"/>
          <a:srcRect b="12958"/>
          <a:stretch>
            <a:fillRect/>
          </a:stretch>
        </p:blipFill>
        <p:spPr bwMode="auto">
          <a:xfrm>
            <a:off x="2339752" y="1700808"/>
            <a:ext cx="3198810" cy="2088232"/>
          </a:xfrm>
          <a:prstGeom prst="round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3419872" y="2564904"/>
            <a:ext cx="1214446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165304"/>
            <a:ext cx="2993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4224, аэрозоль, 200 мл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556792"/>
            <a:ext cx="2121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HUSARD DATACHER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мп офис 108\САПФИР_1\Реклама\ТМ_SAPHIR\Артикулы Saphir\sphr0422\042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14290"/>
            <a:ext cx="2667016" cy="22725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5786454"/>
            <a:ext cx="1771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cs typeface="Times New Roman" pitchFamily="18" charset="0"/>
              </a:rPr>
              <a:t>Бальзам </a:t>
            </a:r>
            <a:r>
              <a:rPr lang="en-US" b="1" dirty="0" err="1" smtClean="0">
                <a:solidFill>
                  <a:schemeClr val="tx2"/>
                </a:solidFill>
                <a:cs typeface="Times New Roman" pitchFamily="18" charset="0"/>
              </a:rPr>
              <a:t>Reptan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6215082"/>
            <a:ext cx="3702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0422, банка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50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мл. бесцветный</a:t>
            </a:r>
            <a:endParaRPr lang="ru-RU" dirty="0"/>
          </a:p>
        </p:txBody>
      </p:sp>
      <p:pic>
        <p:nvPicPr>
          <p:cNvPr id="19" name="Рисунок 18" descr="DSCN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17709" cy="4000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DSCN33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282" y="2752570"/>
            <a:ext cx="4357718" cy="4105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P1020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429000"/>
            <a:ext cx="4248472" cy="2821251"/>
          </a:xfrm>
          <a:prstGeom prst="rect">
            <a:avLst/>
          </a:prstGeom>
        </p:spPr>
      </p:pic>
      <p:pic>
        <p:nvPicPr>
          <p:cNvPr id="16" name="Рисунок 15" descr="P10204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2656"/>
            <a:ext cx="4228987" cy="2808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3928" y="692696"/>
            <a:ext cx="179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Ранты и каблуки</a:t>
            </a:r>
          </a:p>
        </p:txBody>
      </p:sp>
      <p:pic>
        <p:nvPicPr>
          <p:cNvPr id="3" name="Picture 2" descr="F:\ALTA\Tinta a la cera atobrillante y mate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50000"/>
          <a:stretch>
            <a:fillRect/>
          </a:stretch>
        </p:blipFill>
        <p:spPr bwMode="auto">
          <a:xfrm>
            <a:off x="0" y="1124744"/>
            <a:ext cx="1476828" cy="361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ALTA\Tinta a la cera atobrillante y mate.T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r="50000"/>
          <a:stretch>
            <a:fillRect/>
          </a:stretch>
        </p:blipFill>
        <p:spPr bwMode="auto">
          <a:xfrm>
            <a:off x="1187624" y="1340768"/>
            <a:ext cx="1453349" cy="355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ALTA\11.PROFESSIONAL\Barra Color Wax.T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2060848"/>
            <a:ext cx="2225675" cy="85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476672"/>
            <a:ext cx="218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SELF SHINE WAX DYE</a:t>
            </a:r>
            <a:endParaRPr lang="ru-RU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836712"/>
            <a:ext cx="1887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CLASSIC WAX DYE</a:t>
            </a:r>
            <a:endParaRPr lang="ru-RU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TPP65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 TPP6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6, флакон 1000 мл. Цвет: темно-коричневый, черный</a:t>
            </a:r>
            <a:endParaRPr lang="ru-RU" b="1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2" descr="F:\ALTA\11.PROFESSIONAL\Barra Filling Wax.T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996952"/>
            <a:ext cx="2214563" cy="102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987824" y="1700808"/>
            <a:ext cx="14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COLOR WAX </a:t>
            </a:r>
            <a:endParaRPr lang="ru-RU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03848" y="2852936"/>
            <a:ext cx="142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FILLING WAX</a:t>
            </a:r>
            <a:endParaRPr lang="ru-RU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1800" y="3861048"/>
            <a:ext cx="2592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TPV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69 ,Арт. TPV68, плитка, 120гр. Цвет: темно-коричневый, черный</a:t>
            </a:r>
            <a:endParaRPr lang="ru-RU" b="1" dirty="0">
              <a:solidFill>
                <a:schemeClr val="tx2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P10409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429000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 descr="P10409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01008"/>
            <a:ext cx="3923928" cy="294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P1040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60648"/>
            <a:ext cx="3686809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P10409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332655"/>
            <a:ext cx="3600400" cy="2390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P104090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2348880"/>
            <a:ext cx="2688299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RezunovaA\Рабочий стол\Фото профсерии\Gloss Water Basis Lacquer 1L.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9F3EF"/>
              </a:clrFrom>
              <a:clrTo>
                <a:srgbClr val="F9F3E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5220072" y="1412776"/>
            <a:ext cx="2160240" cy="3927462"/>
          </a:xfrm>
          <a:prstGeom prst="rect">
            <a:avLst/>
          </a:prstGeom>
          <a:noFill/>
        </p:spPr>
      </p:pic>
      <p:grpSp>
        <p:nvGrpSpPr>
          <p:cNvPr id="5" name="Группа 11"/>
          <p:cNvGrpSpPr>
            <a:grpSpLocks/>
          </p:cNvGrpSpPr>
          <p:nvPr/>
        </p:nvGrpSpPr>
        <p:grpSpPr bwMode="auto">
          <a:xfrm>
            <a:off x="6732240" y="2420888"/>
            <a:ext cx="2160240" cy="3716462"/>
            <a:chOff x="142853" y="857224"/>
            <a:chExt cx="1682841" cy="3357578"/>
          </a:xfrm>
        </p:grpSpPr>
        <p:pic>
          <p:nvPicPr>
            <p:cNvPr id="6" name="Picture 8" descr="C:\Documents and Settings\AnnaR\Рабочий стол\Рисунок6.t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53" y="857224"/>
              <a:ext cx="1383616" cy="328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C:\Documents and Settings\AnnaR\Рабочий стол\Рисунок7.t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1547" y="2570274"/>
              <a:ext cx="754147" cy="1644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3" descr="F:\фотопроф\_MG_8465_новый размер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1340768"/>
            <a:ext cx="237626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 descr="D:\карта нокиа\For PP\Instant Sh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052736"/>
            <a:ext cx="115411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AnnaR\Рабочий стол\каталог\Артикулы Saphir\sphr0404\0404_b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0" y="2204864"/>
            <a:ext cx="2843808" cy="38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\\Fileserver-1\рабочие папки\Отдел - Маркетинг\TARRAGO\Профсерия\Saphir\Renovating cream 2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2690582" y="3870259"/>
            <a:ext cx="1296144" cy="286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484784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VERNIS RIFE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620688"/>
            <a:ext cx="163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INSTANT SHINE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5949280"/>
            <a:ext cx="3361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0404, флакон 100 мл., 2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цв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6309320"/>
            <a:ext cx="3797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</a:t>
            </a:r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TCS</a:t>
            </a:r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25, аэрозоль, 250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RezunovaA\Рабочий стол\ФОТО ОБУВЬ\Лак\Новая папка\4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5" y="188640"/>
            <a:ext cx="3265041" cy="2166491"/>
          </a:xfrm>
          <a:prstGeom prst="roundRect">
            <a:avLst/>
          </a:prstGeom>
          <a:noFill/>
        </p:spPr>
      </p:pic>
      <p:pic>
        <p:nvPicPr>
          <p:cNvPr id="4100" name="Picture 4" descr="C:\Documents and Settings\RezunovaA\Рабочий стол\ФОТО ОБУВЬ\Лак\Новая папка\40 (3).jpg"/>
          <p:cNvPicPr>
            <a:picLocks noChangeAspect="1" noChangeArrowheads="1"/>
          </p:cNvPicPr>
          <p:nvPr/>
        </p:nvPicPr>
        <p:blipFill>
          <a:blip r:embed="rId3" cstate="print"/>
          <a:srcRect l="4725" b="18111"/>
          <a:stretch>
            <a:fillRect/>
          </a:stretch>
        </p:blipFill>
        <p:spPr bwMode="auto">
          <a:xfrm>
            <a:off x="1043608" y="476672"/>
            <a:ext cx="3282765" cy="1872208"/>
          </a:xfrm>
          <a:prstGeom prst="roundRect">
            <a:avLst/>
          </a:prstGeom>
          <a:noFill/>
        </p:spPr>
      </p:pic>
      <p:pic>
        <p:nvPicPr>
          <p:cNvPr id="4101" name="Picture 5" descr="C:\Documents and Settings\RezunovaA\Рабочий стол\ФОТО ОБУВЬ\Лак\Новая папка\40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389486"/>
            <a:ext cx="3312368" cy="2197894"/>
          </a:xfrm>
          <a:prstGeom prst="roundRect">
            <a:avLst/>
          </a:prstGeom>
          <a:noFill/>
        </p:spPr>
      </p:pic>
      <p:pic>
        <p:nvPicPr>
          <p:cNvPr id="4102" name="Picture 6" descr="C:\Documents and Settings\RezunovaA\Рабочий стол\ФОТО ОБУВЬ\Лак\Новая папка\40 (21).jpg"/>
          <p:cNvPicPr>
            <a:picLocks noChangeAspect="1" noChangeArrowheads="1"/>
          </p:cNvPicPr>
          <p:nvPr/>
        </p:nvPicPr>
        <p:blipFill>
          <a:blip r:embed="rId5" cstate="print"/>
          <a:srcRect l="7087" r="-1350" b="18111"/>
          <a:stretch>
            <a:fillRect/>
          </a:stretch>
        </p:blipFill>
        <p:spPr bwMode="auto">
          <a:xfrm>
            <a:off x="971600" y="2636912"/>
            <a:ext cx="3372791" cy="1944216"/>
          </a:xfrm>
          <a:prstGeom prst="roundRect">
            <a:avLst/>
          </a:prstGeom>
          <a:noFill/>
        </p:spPr>
      </p:pic>
      <p:pic>
        <p:nvPicPr>
          <p:cNvPr id="4103" name="Picture 7" descr="C:\Documents and Settings\RezunovaA\Рабочий стол\ФОТО ОБУВЬ\Лак\Новая папка\60 (1).jpg"/>
          <p:cNvPicPr>
            <a:picLocks noChangeAspect="1" noChangeArrowheads="1"/>
          </p:cNvPicPr>
          <p:nvPr/>
        </p:nvPicPr>
        <p:blipFill>
          <a:blip r:embed="rId6" cstate="print"/>
          <a:srcRect l="14175" b="32353"/>
          <a:stretch>
            <a:fillRect/>
          </a:stretch>
        </p:blipFill>
        <p:spPr bwMode="auto">
          <a:xfrm>
            <a:off x="5076056" y="4725144"/>
            <a:ext cx="3855087" cy="2016224"/>
          </a:xfrm>
          <a:prstGeom prst="roundRect">
            <a:avLst/>
          </a:prstGeom>
          <a:noFill/>
        </p:spPr>
      </p:pic>
      <p:pic>
        <p:nvPicPr>
          <p:cNvPr id="4104" name="Picture 8" descr="C:\Documents and Settings\RezunovaA\Рабочий стол\ФОТО ОБУВЬ\Лак\Новая папка\60 (13).jpg"/>
          <p:cNvPicPr>
            <a:picLocks noChangeAspect="1" noChangeArrowheads="1"/>
          </p:cNvPicPr>
          <p:nvPr/>
        </p:nvPicPr>
        <p:blipFill>
          <a:blip r:embed="rId7" cstate="print"/>
          <a:srcRect l="18900" b="25232"/>
          <a:stretch>
            <a:fillRect/>
          </a:stretch>
        </p:blipFill>
        <p:spPr bwMode="auto">
          <a:xfrm>
            <a:off x="827584" y="4653136"/>
            <a:ext cx="3456384" cy="2114388"/>
          </a:xfrm>
          <a:prstGeom prst="roundRect">
            <a:avLst/>
          </a:prstGeom>
          <a:noFill/>
        </p:spPr>
      </p:pic>
      <p:sp>
        <p:nvSpPr>
          <p:cNvPr id="13" name="Овал 12"/>
          <p:cNvSpPr/>
          <p:nvPr/>
        </p:nvSpPr>
        <p:spPr>
          <a:xfrm>
            <a:off x="5292080" y="5733256"/>
            <a:ext cx="1080120" cy="9361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1075418">
            <a:off x="2614006" y="6250745"/>
            <a:ext cx="2682406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70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3501008"/>
            <a:ext cx="4120551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70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73016"/>
            <a:ext cx="401211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Овал 12"/>
          <p:cNvSpPr/>
          <p:nvPr/>
        </p:nvSpPr>
        <p:spPr>
          <a:xfrm>
            <a:off x="1115616" y="3789040"/>
            <a:ext cx="1872208" cy="201622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059832" y="4725144"/>
            <a:ext cx="2394374" cy="4571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70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32656"/>
            <a:ext cx="4320480" cy="2869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70 (1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32656"/>
            <a:ext cx="4120551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1571612"/>
            <a:ext cx="103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Текстиль</a:t>
            </a:r>
            <a:endParaRPr lang="ru-RU" dirty="0"/>
          </a:p>
        </p:txBody>
      </p:sp>
      <p:pic>
        <p:nvPicPr>
          <p:cNvPr id="3" name="Picture 3" descr="D:\рисунки\дива+сумки\12549_1.pn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7442" t="17442" r="16280" b="16280"/>
          <a:stretch>
            <a:fillRect/>
          </a:stretch>
        </p:blipFill>
        <p:spPr bwMode="auto">
          <a:xfrm>
            <a:off x="6012160" y="1124744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фото\converse-chuck-taylor-all-star-seasonal-vivid-blue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 bwMode="auto">
          <a:xfrm>
            <a:off x="5940152" y="4365104"/>
            <a:ext cx="3041915" cy="2281436"/>
          </a:xfrm>
          <a:prstGeom prst="rect">
            <a:avLst/>
          </a:prstGeom>
          <a:noFill/>
        </p:spPr>
      </p:pic>
      <p:pic>
        <p:nvPicPr>
          <p:cNvPr id="6" name="Picture 2" descr="F:\422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2132856"/>
            <a:ext cx="2335607" cy="4365620"/>
          </a:xfrm>
          <a:prstGeom prst="rect">
            <a:avLst/>
          </a:prstGeom>
          <a:noFill/>
        </p:spPr>
      </p:pic>
      <p:pic>
        <p:nvPicPr>
          <p:cNvPr id="7" name="Picture 4" descr="F:\фотопроф\_MG_8470_новый размер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16832"/>
            <a:ext cx="2631270" cy="40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AnnaR\Рабочий стол\каталог\Артикулы Saphir\sphr0394\0394_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051720" y="3140968"/>
            <a:ext cx="1047027" cy="30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979712" y="2276872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TEXTILE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6165304"/>
            <a:ext cx="363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0394, аэрозоль 200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556792"/>
            <a:ext cx="103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Текстиль</a:t>
            </a:r>
            <a:endParaRPr lang="ru-RU" dirty="0"/>
          </a:p>
        </p:txBody>
      </p:sp>
      <p:pic>
        <p:nvPicPr>
          <p:cNvPr id="5" name="Picture 6" descr="C:\Documents and Settings\AnnaR\Рабочий стол\каталог\Артикулы Saphir\sphr0394\0394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23528" y="2492896"/>
            <a:ext cx="1047027" cy="30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2060848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TEXTILE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949280"/>
            <a:ext cx="363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0394, аэрозоль 200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0" name="Рисунок 9" descr="10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0"/>
            <a:ext cx="4557726" cy="3026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10 (4).JPG"/>
          <p:cNvPicPr>
            <a:picLocks noChangeAspect="1"/>
          </p:cNvPicPr>
          <p:nvPr/>
        </p:nvPicPr>
        <p:blipFill>
          <a:blip r:embed="rId4" cstate="print"/>
          <a:srcRect r="3536" b="10279"/>
          <a:stretch>
            <a:fillRect/>
          </a:stretch>
        </p:blipFill>
        <p:spPr>
          <a:xfrm>
            <a:off x="3857620" y="3214686"/>
            <a:ext cx="5089108" cy="3143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556792"/>
            <a:ext cx="103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Текстиль</a:t>
            </a:r>
            <a:endParaRPr lang="ru-RU" dirty="0"/>
          </a:p>
        </p:txBody>
      </p:sp>
      <p:pic>
        <p:nvPicPr>
          <p:cNvPr id="5" name="Picture 6" descr="C:\Documents and Settings\AnnaR\Рабочий стол\каталог\Артикулы Saphir\sphr0394\0394_b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539552" y="2492896"/>
            <a:ext cx="1047027" cy="30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2060848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TEXTILE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949280"/>
            <a:ext cx="363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0394, аэрозоль 200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9458" name="Picture 2" descr="D:\АРМЕН\САПФИР\Презентация\Фото для презентаций\Новая папка\DSCN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3573016"/>
            <a:ext cx="4127133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9" name="Picture 3" descr="D:\АРМЕН\САПФИР\Презентация\Фото для презентаций\Новая папка\DSCN7665.JPG"/>
          <p:cNvPicPr>
            <a:picLocks noChangeAspect="1" noChangeArrowheads="1"/>
          </p:cNvPicPr>
          <p:nvPr/>
        </p:nvPicPr>
        <p:blipFill>
          <a:blip r:embed="rId4" cstate="print"/>
          <a:srcRect l="19818" t="18868" r="17898" b="13208"/>
          <a:stretch>
            <a:fillRect/>
          </a:stretch>
        </p:blipFill>
        <p:spPr bwMode="auto">
          <a:xfrm>
            <a:off x="1835696" y="188640"/>
            <a:ext cx="422446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P1040788.JPG"/>
          <p:cNvPicPr>
            <a:picLocks noChangeAspect="1"/>
          </p:cNvPicPr>
          <p:nvPr/>
        </p:nvPicPr>
        <p:blipFill>
          <a:blip r:embed="rId2" cstate="print"/>
          <a:srcRect r="14681" b="22172"/>
          <a:stretch>
            <a:fillRect/>
          </a:stretch>
        </p:blipFill>
        <p:spPr>
          <a:xfrm>
            <a:off x="5429257" y="806828"/>
            <a:ext cx="3714744" cy="2622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3528" y="1556792"/>
            <a:ext cx="103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Текстиль</a:t>
            </a:r>
            <a:endParaRPr lang="ru-RU" dirty="0"/>
          </a:p>
        </p:txBody>
      </p:sp>
      <p:pic>
        <p:nvPicPr>
          <p:cNvPr id="5" name="Picture 6" descr="C:\Documents and Settings\AnnaR\Рабочий стол\каталог\Артикулы Saphir\sphr0394\0394_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323528" y="2492896"/>
            <a:ext cx="1047027" cy="307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2060848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OMNI TEXTILE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5949280"/>
            <a:ext cx="3633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0394, аэрозоль 200 мл., </a:t>
            </a:r>
            <a:r>
              <a:rPr lang="ru-RU" b="1" dirty="0" err="1" smtClean="0">
                <a:solidFill>
                  <a:schemeClr val="tx2"/>
                </a:solidFill>
                <a:latin typeface="Calibri" pitchFamily="34" charset="0"/>
              </a:rPr>
              <a:t>бесцв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5" name="Рисунок 14" descr="P10407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572744"/>
            <a:ext cx="3500462" cy="2417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P10407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1333" y="3571876"/>
            <a:ext cx="3582667" cy="2379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P1040718.JPG"/>
          <p:cNvPicPr>
            <a:picLocks noChangeAspect="1"/>
          </p:cNvPicPr>
          <p:nvPr/>
        </p:nvPicPr>
        <p:blipFill>
          <a:blip r:embed="rId6" cstate="print"/>
          <a:srcRect r="22922"/>
          <a:stretch>
            <a:fillRect/>
          </a:stretch>
        </p:blipFill>
        <p:spPr>
          <a:xfrm>
            <a:off x="1643043" y="785794"/>
            <a:ext cx="361585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166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Замша + </a:t>
            </a:r>
            <a:r>
              <a:rPr lang="ru-RU" b="1" dirty="0" err="1" smtClean="0"/>
              <a:t>нубук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2050" name="Picture 2" descr="F:\422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772816"/>
            <a:ext cx="2335607" cy="43656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165304"/>
            <a:ext cx="2993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4224, аэрозоль, 200 мл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556792"/>
            <a:ext cx="205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HUSARD DETACHER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4" name="Рисунок 13" descr="120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88640"/>
            <a:ext cx="2421086" cy="3645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120 (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88640"/>
            <a:ext cx="2376264" cy="357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120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149080"/>
            <a:ext cx="2952328" cy="1960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120 (1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149080"/>
            <a:ext cx="2952328" cy="1960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ива+сумки\456-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3561" y="2276872"/>
            <a:ext cx="3960439" cy="396043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12160" y="1340768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Мебельная серия</a:t>
            </a:r>
            <a:endParaRPr lang="ru-RU" dirty="0"/>
          </a:p>
        </p:txBody>
      </p:sp>
      <p:pic>
        <p:nvPicPr>
          <p:cNvPr id="3" name="Picture 17" descr="F:\Фото профсерии\для буклета\Avel\special texti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4664"/>
            <a:ext cx="2488930" cy="31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 descr="F:\Фото профсерии\для буклета\Avel\impermeabilp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EF6A"/>
              </a:clrFrom>
              <a:clrTo>
                <a:srgbClr val="F7EF6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19048">
            <a:off x="3105444" y="469858"/>
            <a:ext cx="1717899" cy="295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F:\Фото профсерии\для буклета\Avel\Baume cuirs renovateu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429000"/>
            <a:ext cx="2160240" cy="322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F:\Фото профсерии\для буклета\Avel\anti taches cui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3284984"/>
            <a:ext cx="1296144" cy="336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F:\Фото профсерии\для буклета\Avel\special cui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3356992"/>
            <a:ext cx="1152128" cy="335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:\Фото профсерии\для буклета\Avel\fixateur creme pigmentair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620688"/>
            <a:ext cx="96117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0" y="6309320"/>
            <a:ext cx="21566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BAUMA RENOVATEUR LIQUIDE</a:t>
            </a:r>
            <a:endParaRPr lang="ru-RU" sz="1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6453336"/>
            <a:ext cx="10400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SPECIAL CUIR</a:t>
            </a:r>
            <a:endParaRPr lang="ru-RU" sz="1200" b="1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6453336"/>
            <a:ext cx="1387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ANTI TASHES</a:t>
            </a:r>
            <a:r>
              <a:rPr lang="ru-RU" sz="12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CUIR</a:t>
            </a:r>
            <a:r>
              <a:rPr lang="ru-RU" sz="12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sz="1200" b="1" dirty="0">
              <a:latin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7944" y="260648"/>
            <a:ext cx="2685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IMPERMEABILISANT SPEACIAL TEXTILE</a:t>
            </a:r>
            <a:r>
              <a:rPr lang="ru-RU" sz="1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88640"/>
            <a:ext cx="1367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SPECIAL TEXTILES</a:t>
            </a:r>
            <a:r>
              <a:rPr lang="ru-RU" sz="12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39752" y="476672"/>
            <a:ext cx="2220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  <a:latin typeface="Calibri" pitchFamily="34" charset="0"/>
              </a:rPr>
              <a:t>FIXATEUR CRÈME PIGMENTAIRE</a:t>
            </a:r>
            <a:endParaRPr lang="ru-RU" sz="12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1536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Гладкая кожа</a:t>
            </a:r>
          </a:p>
          <a:p>
            <a:endParaRPr lang="ru-RU" dirty="0"/>
          </a:p>
        </p:txBody>
      </p:sp>
      <p:pic>
        <p:nvPicPr>
          <p:cNvPr id="2050" name="Picture 2" descr="F:\422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4F3"/>
              </a:clrFrom>
              <a:clrTo>
                <a:srgbClr val="F2F4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772816"/>
            <a:ext cx="2335607" cy="43656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165304"/>
            <a:ext cx="2993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Calibri" pitchFamily="34" charset="0"/>
              </a:rPr>
              <a:t>Арт. 4224, аэрозоль, 200 мл 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556792"/>
            <a:ext cx="205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</a:rPr>
              <a:t>HUSARD DETACHER</a:t>
            </a:r>
            <a:endParaRPr lang="ru-RU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11" name="Рисунок 10" descr="P1060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14290"/>
            <a:ext cx="4303090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P1070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571876"/>
            <a:ext cx="419551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Овал 19"/>
          <p:cNvSpPr/>
          <p:nvPr/>
        </p:nvSpPr>
        <p:spPr>
          <a:xfrm>
            <a:off x="6500826" y="2285992"/>
            <a:ext cx="1285884" cy="107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4267</TotalTime>
  <Words>1352</Words>
  <Application>Microsoft Office PowerPoint</Application>
  <PresentationFormat>Экран (4:3)</PresentationFormat>
  <Paragraphs>276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Тема Office</vt:lpstr>
      <vt:lpstr>Слайд 1</vt:lpstr>
      <vt:lpstr>                                                Компания САЛРУС объединила лучшие          европейские фабрики по производству  средств для ухода, чистки и реставрации изделий из кожи. Представленный ассортимент  специально разработан для  мастерских по ремонту одежды, обуви, химчисток  а также по уходу и восстановлению мебели и автомобильных салонов. Профессиональные средства торговых марок TARRAGO, SAPHIR и AVEL созданы, чтобы облегчить процесс работы мастерам кожевенного дела и сделать максимально качественным их результат .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Company>ООО "Салрус"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nikola</dc:creator>
  <cp:lastModifiedBy>Армен</cp:lastModifiedBy>
  <cp:revision>385</cp:revision>
  <dcterms:created xsi:type="dcterms:W3CDTF">2012-01-25T08:39:55Z</dcterms:created>
  <dcterms:modified xsi:type="dcterms:W3CDTF">2013-02-07T11:52:58Z</dcterms:modified>
</cp:coreProperties>
</file>